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</p:sldIdLst>
  <p:sldSz cy="10287000" cx="18288000"/>
  <p:notesSz cx="6858000" cy="9144000"/>
  <p:embeddedFontLst>
    <p:embeddedFont>
      <p:font typeface="Carme"/>
      <p:regular r:id="rId56"/>
    </p:embeddedFont>
    <p:embeddedFont>
      <p:font typeface="Roboto"/>
      <p:regular r:id="rId57"/>
      <p:bold r:id="rId58"/>
      <p:italic r:id="rId59"/>
      <p:boldItalic r:id="rId60"/>
    </p:embeddedFont>
    <p:embeddedFont>
      <p:font typeface="Roboto Condensed"/>
      <p:bold r:id="rId61"/>
      <p:boldItalic r:id="rId6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648">
          <p15:clr>
            <a:srgbClr val="9AA0A6"/>
          </p15:clr>
        </p15:guide>
        <p15:guide id="2" pos="1658">
          <p15:clr>
            <a:srgbClr val="9AA0A6"/>
          </p15:clr>
        </p15:guide>
        <p15:guide id="3" pos="2088">
          <p15:clr>
            <a:srgbClr val="9AA0A6"/>
          </p15:clr>
        </p15:guide>
        <p15:guide id="4" pos="3239">
          <p15:clr>
            <a:srgbClr val="9AA0A6"/>
          </p15:clr>
        </p15:guide>
        <p15:guide id="5" orient="horz" pos="1296">
          <p15:clr>
            <a:srgbClr val="9AA0A6"/>
          </p15:clr>
        </p15:guide>
        <p15:guide id="6" orient="horz" pos="2455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648"/>
        <p:guide pos="1658"/>
        <p:guide pos="2088"/>
        <p:guide pos="3239"/>
        <p:guide pos="1296" orient="horz"/>
        <p:guide pos="2455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RobotoCondensed-boldItalic.fntdata"/><Relationship Id="rId61" Type="http://schemas.openxmlformats.org/officeDocument/2006/relationships/font" Target="fonts/RobotoCondensed-bold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Roboto-boldItalic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font" Target="fonts/Roboto-regular.fntdata"/><Relationship Id="rId12" Type="http://schemas.openxmlformats.org/officeDocument/2006/relationships/slide" Target="slides/slide7.xml"/><Relationship Id="rId56" Type="http://schemas.openxmlformats.org/officeDocument/2006/relationships/font" Target="fonts/Carme-regular.fntdata"/><Relationship Id="rId15" Type="http://schemas.openxmlformats.org/officeDocument/2006/relationships/slide" Target="slides/slide10.xml"/><Relationship Id="rId59" Type="http://schemas.openxmlformats.org/officeDocument/2006/relationships/font" Target="fonts/Roboto-italic.fntdata"/><Relationship Id="rId14" Type="http://schemas.openxmlformats.org/officeDocument/2006/relationships/slide" Target="slides/slide9.xml"/><Relationship Id="rId58" Type="http://schemas.openxmlformats.org/officeDocument/2006/relationships/font" Target="fonts/Roboto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" name="Google Shape;92;p1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1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1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2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AIAS has 4 quads and 2 regions. With chapters from </a:t>
            </a:r>
            <a:r>
              <a:rPr lang="en-US"/>
              <a:t>Hawaii</a:t>
            </a:r>
            <a:r>
              <a:rPr lang="en-US"/>
              <a:t> to New York to Brazil to Egypt to China.</a:t>
            </a:r>
            <a:endParaRPr/>
          </a:p>
        </p:txBody>
      </p:sp>
      <p:sp>
        <p:nvSpPr>
          <p:cNvPr id="156" name="Google Shape;156;p12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530576cb34_0_115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g1530576cb34_0_115:notes"/>
          <p:cNvSpPr/>
          <p:nvPr>
            <p:ph idx="2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530576cb34_0_307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g1530576cb34_0_307:notes"/>
          <p:cNvSpPr/>
          <p:nvPr>
            <p:ph idx="2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3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3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4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4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525f69c2bd_0_44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g1525f69c2bd_0_44:notes"/>
          <p:cNvSpPr/>
          <p:nvPr>
            <p:ph idx="2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7769e34fa2_0_37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g17769e34fa2_0_37:notes"/>
          <p:cNvSpPr/>
          <p:nvPr>
            <p:ph idx="2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6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16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7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7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2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8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18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0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0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9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Crit Journal is the premier publication of student’s in architecture, design, and associated fields. Published since 1976, CRIT offers a variety of opportunities for AIAS members and acts as a forum for critical discourse and the dissemination of knowledge.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Crit Scholar is a research-based fellowship program that  aims to support student research and serves as an exclusive opportunity for students to receive further guidance in their own research.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CAMP - Chapter Alumni Mentorship Program is opportunity to give our alumni who have given their time and resources to the organization, an opportunity to engage with AIAS chapters as their mentors.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THRIVE WEBINAR is a series of educational sessions and networking events for members that will cover tips and tricks for thriving in the profession.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Freedom By Design is an AIAS community service program partnered with NCARB to have design-build projects and engage in solutions to address 5 barriers: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04800" lvl="2" marL="137160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Physical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04800" lvl="2" marL="137160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Educational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04800" lvl="2" marL="137160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Environmental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04800" lvl="2" marL="137160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Socio-Economic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04800" lvl="2" marL="137160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Cultural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19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1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21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5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25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7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27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3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100" u="sng">
                <a:latin typeface="Roboto"/>
                <a:ea typeface="Roboto"/>
                <a:cs typeface="Roboto"/>
                <a:sym typeface="Roboto"/>
              </a:rPr>
              <a:t>Committees and Task Forces</a:t>
            </a:r>
            <a:r>
              <a:rPr lang="en-US" sz="1100">
                <a:latin typeface="Roboto"/>
                <a:ea typeface="Roboto"/>
                <a:cs typeface="Roboto"/>
                <a:sym typeface="Roboto"/>
              </a:rPr>
              <a:t> is a method the AIAS works each year to address issues affecting students around the world. Examples are: 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-158750" lvl="1" marL="431801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-US" sz="1100">
                <a:latin typeface="Roboto"/>
                <a:ea typeface="Roboto"/>
                <a:cs typeface="Roboto"/>
                <a:sym typeface="Roboto"/>
              </a:rPr>
              <a:t>Governance Committee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158750" lvl="1" marL="431801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-US" sz="1100">
                <a:latin typeface="Roboto"/>
                <a:ea typeface="Roboto"/>
                <a:cs typeface="Roboto"/>
                <a:sym typeface="Roboto"/>
              </a:rPr>
              <a:t>Freedom By Design Committee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158750" lvl="1" marL="431801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-US" sz="1100">
                <a:latin typeface="Roboto"/>
                <a:ea typeface="Roboto"/>
                <a:cs typeface="Roboto"/>
                <a:sym typeface="Roboto"/>
              </a:rPr>
              <a:t>Justice, Equity, Diversity &amp; Inclusion Task Force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158750" lvl="1" marL="431801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-US" sz="1100">
                <a:latin typeface="Roboto"/>
                <a:ea typeface="Roboto"/>
                <a:cs typeface="Roboto"/>
                <a:sym typeface="Roboto"/>
              </a:rPr>
              <a:t>Student Health &amp; Wellbeing Task Force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100" u="sng">
                <a:latin typeface="Roboto"/>
                <a:ea typeface="Roboto"/>
                <a:cs typeface="Roboto"/>
                <a:sym typeface="Roboto"/>
              </a:rPr>
              <a:t>NCARB Student Licensing Advisor</a:t>
            </a:r>
            <a:r>
              <a:rPr lang="en-US" sz="1100">
                <a:latin typeface="Roboto"/>
                <a:ea typeface="Roboto"/>
                <a:cs typeface="Roboto"/>
                <a:sym typeface="Roboto"/>
              </a:rPr>
              <a:t> is a role to be  trained and updated about AXP Hours, the connection between admin/faculty and the student, and go to sessions about Health Safety and Welfare (HSW)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100" u="sng">
                <a:latin typeface="Roboto"/>
                <a:ea typeface="Roboto"/>
                <a:cs typeface="Roboto"/>
                <a:sym typeface="Roboto"/>
              </a:rPr>
              <a:t>AIAS Advocate </a:t>
            </a:r>
            <a:r>
              <a:rPr lang="en-US" sz="1100">
                <a:latin typeface="Roboto"/>
                <a:ea typeface="Roboto"/>
                <a:cs typeface="Roboto"/>
                <a:sym typeface="Roboto"/>
              </a:rPr>
              <a:t>program is an evolution of the Advocates program. This year our Activists will be more action-focused as they work to research and present their chosen topics.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100">
                <a:latin typeface="Roboto"/>
                <a:ea typeface="Roboto"/>
                <a:cs typeface="Roboto"/>
                <a:sym typeface="Roboto"/>
              </a:rPr>
              <a:t>AIAS Board of Directors are students or recent graduates elected annually by members to serve the AIAS' highest office to run the organization in their respective roles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100" u="sng">
                <a:latin typeface="Roboto"/>
                <a:ea typeface="Roboto"/>
                <a:cs typeface="Roboto"/>
                <a:sym typeface="Roboto"/>
              </a:rPr>
              <a:t>NAAB Accreditation Team Student Representative</a:t>
            </a:r>
            <a:r>
              <a:rPr lang="en-US" sz="1100">
                <a:latin typeface="Roboto"/>
                <a:ea typeface="Roboto"/>
                <a:cs typeface="Roboto"/>
                <a:sym typeface="Roboto"/>
              </a:rPr>
              <a:t> serves as a member of a team evaluating architecture programs for accreditation decisions.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312" name="Google Shape;312;p23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4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100" u="sng">
                <a:latin typeface="Roboto"/>
                <a:ea typeface="Roboto"/>
                <a:cs typeface="Roboto"/>
                <a:sym typeface="Roboto"/>
              </a:rPr>
              <a:t>Grassroots</a:t>
            </a:r>
            <a:r>
              <a:rPr lang="en-US" sz="1100">
                <a:latin typeface="Roboto"/>
                <a:ea typeface="Roboto"/>
                <a:cs typeface="Roboto"/>
                <a:sym typeface="Roboto"/>
              </a:rPr>
              <a:t> is our summer conference with a weekend's worth of chapter and personal leadership training, community building, and innovative content.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100" u="sng">
                <a:latin typeface="Roboto"/>
                <a:ea typeface="Roboto"/>
                <a:cs typeface="Roboto"/>
                <a:sym typeface="Roboto"/>
              </a:rPr>
              <a:t>FORUM</a:t>
            </a:r>
            <a:r>
              <a:rPr lang="en-US" sz="1100">
                <a:latin typeface="Roboto"/>
                <a:ea typeface="Roboto"/>
                <a:cs typeface="Roboto"/>
                <a:sym typeface="Roboto"/>
              </a:rPr>
              <a:t> is our winter conference where we learn from other leaders, discuss issues relevant to architecture and design education, and conduct official AIAS business.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100" u="sng">
                <a:latin typeface="Roboto"/>
                <a:ea typeface="Roboto"/>
                <a:cs typeface="Roboto"/>
                <a:sym typeface="Roboto"/>
              </a:rPr>
              <a:t>Leadership Day</a:t>
            </a:r>
            <a:r>
              <a:rPr lang="en-US" sz="1100">
                <a:latin typeface="Roboto"/>
                <a:ea typeface="Roboto"/>
                <a:cs typeface="Roboto"/>
                <a:sym typeface="Roboto"/>
              </a:rPr>
              <a:t> is the day that we spend time learning about all things AIAS, including how to run a chapter, how to become involved nationally in the AIAS, the AIAS’s roles within your school, and more! 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100" u="sng">
                <a:latin typeface="Roboto"/>
                <a:ea typeface="Roboto"/>
                <a:cs typeface="Roboto"/>
                <a:sym typeface="Roboto"/>
              </a:rPr>
              <a:t>Roll Call</a:t>
            </a:r>
            <a:r>
              <a:rPr lang="en-US" sz="1100">
                <a:latin typeface="Roboto"/>
                <a:ea typeface="Roboto"/>
                <a:cs typeface="Roboto"/>
                <a:sym typeface="Roboto"/>
              </a:rPr>
              <a:t> is a chance for chapters to show off their creativity with a chant, a skit, a video, or anything in between.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100">
                <a:latin typeface="Roboto"/>
                <a:ea typeface="Roboto"/>
                <a:cs typeface="Roboto"/>
                <a:sym typeface="Roboto"/>
              </a:rPr>
              <a:t>National Career Expo is a network event with top firms, organizations, and universities, and learn from the professionals that are in or associated with the field.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324" name="Google Shape;324;p24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6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26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2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Roboto"/>
                <a:ea typeface="Roboto"/>
                <a:cs typeface="Roboto"/>
                <a:sym typeface="Roboto"/>
              </a:rPr>
              <a:t>The alliance is the non-profit architectural organization that works together in the architecture education and field.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 u="sng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100" u="sng">
                <a:latin typeface="Roboto"/>
                <a:ea typeface="Roboto"/>
                <a:cs typeface="Roboto"/>
                <a:sym typeface="Roboto"/>
              </a:rPr>
              <a:t>ACSA - Association of Collegiate Schools of Architecture</a:t>
            </a:r>
            <a:r>
              <a:rPr lang="en-US" sz="1100">
                <a:latin typeface="Roboto"/>
                <a:ea typeface="Roboto"/>
                <a:cs typeface="Roboto"/>
                <a:sym typeface="Roboto"/>
              </a:rPr>
              <a:t> is an international association of architecture schools preparing future architects, designers, and change agents.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158812" lvl="1" marL="431798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-US" sz="1100">
                <a:latin typeface="Roboto"/>
                <a:ea typeface="Roboto"/>
                <a:cs typeface="Roboto"/>
                <a:sym typeface="Roboto"/>
              </a:rPr>
              <a:t>National Vice President is the Student Director for the ACSA Board of Directors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100" u="sng">
                <a:latin typeface="Roboto"/>
                <a:ea typeface="Roboto"/>
                <a:cs typeface="Roboto"/>
                <a:sym typeface="Roboto"/>
              </a:rPr>
              <a:t>AIA - American Institute of Architects</a:t>
            </a:r>
            <a:r>
              <a:rPr lang="en-US" sz="1100">
                <a:latin typeface="Roboto"/>
                <a:ea typeface="Roboto"/>
                <a:cs typeface="Roboto"/>
                <a:sym typeface="Roboto"/>
              </a:rPr>
              <a:t> works to advance our nation’s quality of life and protect the public’s health, safety, and welfare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158812" lvl="1" marL="431798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-US" sz="1100">
                <a:latin typeface="Roboto"/>
                <a:ea typeface="Roboto"/>
                <a:cs typeface="Roboto"/>
                <a:sym typeface="Roboto"/>
              </a:rPr>
              <a:t>National President sits on the AIA Strategic Council and then on the Board of Directors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100" u="sng">
                <a:latin typeface="Roboto"/>
                <a:ea typeface="Roboto"/>
                <a:cs typeface="Roboto"/>
                <a:sym typeface="Roboto"/>
              </a:rPr>
              <a:t>NAAB - National Architectural Accrediting Board</a:t>
            </a:r>
            <a:r>
              <a:rPr lang="en-US" sz="1100">
                <a:latin typeface="Roboto"/>
                <a:ea typeface="Roboto"/>
                <a:cs typeface="Roboto"/>
                <a:sym typeface="Roboto"/>
              </a:rPr>
              <a:t> develops and maintains an accreditation system in professional degree education that enhances the value, relevance, and effectiveness of the profession of architecture.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100" u="sng">
                <a:latin typeface="Roboto"/>
                <a:ea typeface="Roboto"/>
                <a:cs typeface="Roboto"/>
                <a:sym typeface="Roboto"/>
              </a:rPr>
              <a:t>NCARB - National Council of Architectural Registration Boards</a:t>
            </a:r>
            <a:r>
              <a:rPr lang="en-US" sz="1100">
                <a:latin typeface="Roboto"/>
                <a:ea typeface="Roboto"/>
                <a:cs typeface="Roboto"/>
                <a:sym typeface="Roboto"/>
              </a:rPr>
              <a:t> facilitates the licensure and credentialing of architects to protect the health, safety, and welfare of the public.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100" u="sng">
                <a:latin typeface="Roboto"/>
                <a:ea typeface="Roboto"/>
                <a:cs typeface="Roboto"/>
                <a:sym typeface="Roboto"/>
              </a:rPr>
              <a:t>NOMA/S - National Organization of Minority Architects</a:t>
            </a:r>
            <a:r>
              <a:rPr lang="en-US" sz="1100">
                <a:latin typeface="Roboto"/>
                <a:ea typeface="Roboto"/>
                <a:cs typeface="Roboto"/>
                <a:sym typeface="Roboto"/>
              </a:rPr>
              <a:t> is to empower our local chapters and membership to foster justice and equity in communities of color through outreach, community advocacy, professional development and design excellence.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347" name="Google Shape;347;p22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3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8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28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9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29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530576cb34_0_31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g1530576cb34_0_31:notes"/>
          <p:cNvSpPr/>
          <p:nvPr>
            <p:ph idx="2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1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31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530576cb34_0_121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g1530576cb34_0_121:notes"/>
          <p:cNvSpPr/>
          <p:nvPr>
            <p:ph idx="2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4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34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530576cb34_0_141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g1530576cb34_0_141:notes"/>
          <p:cNvSpPr/>
          <p:nvPr>
            <p:ph idx="2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7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37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1530576cb34_0_163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g1530576cb34_0_163:notes"/>
          <p:cNvSpPr/>
          <p:nvPr>
            <p:ph idx="2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0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40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4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530576cb34_0_186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g1530576cb34_0_186:notes"/>
          <p:cNvSpPr/>
          <p:nvPr>
            <p:ph idx="2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3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43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5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45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17769e34fa2_0_55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g17769e34fa2_0_55:notes"/>
          <p:cNvSpPr/>
          <p:nvPr>
            <p:ph idx="2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52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52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1530576cb34_0_232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g1530576cb34_0_232:notes"/>
          <p:cNvSpPr/>
          <p:nvPr>
            <p:ph idx="2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7769e34fa2_0_0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g17769e34fa2_0_0:notes"/>
          <p:cNvSpPr/>
          <p:nvPr>
            <p:ph idx="2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1530576cb34_0_62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g1530576cb34_0_62:notes"/>
          <p:cNvSpPr/>
          <p:nvPr>
            <p:ph idx="2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1530576cb34_0_66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g1530576cb34_0_66:notes"/>
          <p:cNvSpPr/>
          <p:nvPr>
            <p:ph idx="2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1530576cb34_0_252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g1530576cb34_0_252:notes"/>
          <p:cNvSpPr/>
          <p:nvPr>
            <p:ph idx="2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5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1530576cb34_0_240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g1530576cb34_0_240:notes"/>
          <p:cNvSpPr/>
          <p:nvPr>
            <p:ph idx="2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6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7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7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" name="Google Shape;129;p7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7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8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9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Group picture at Grassroots 2022 in Washington DC during the Block Party. The 2022-2023 Board of Directors are in the front with President Cooper Moore in yellow shirt and Vice President Nicole Bass in blue shirt</a:t>
            </a:r>
            <a:endParaRPr/>
          </a:p>
        </p:txBody>
      </p:sp>
      <p:sp>
        <p:nvSpPr>
          <p:cNvPr id="143" name="Google Shape;143;p9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3"/>
          <p:cNvSpPr txBox="1"/>
          <p:nvPr>
            <p:ph idx="1" type="body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rtl="0"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indent="-406400" lvl="1" marL="914400" rtl="0">
              <a:spcBef>
                <a:spcPts val="560"/>
              </a:spcBef>
              <a:spcAft>
                <a:spcPts val="0"/>
              </a:spcAft>
              <a:buSzPts val="2800"/>
              <a:buChar char="–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55600" lvl="3" marL="18288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87" name="Google Shape;87;p13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8" name="Google Shape;48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0" name="Google Shape;50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image" Target="../media/image7.png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hyperlink" Target="mailto:president@aias.org" TargetMode="External"/><Relationship Id="rId4" Type="http://schemas.openxmlformats.org/officeDocument/2006/relationships/hyperlink" Target="https://calendly.com/aiaspresident/meet-with-president-coop" TargetMode="External"/><Relationship Id="rId9" Type="http://schemas.openxmlformats.org/officeDocument/2006/relationships/image" Target="../media/image38.png"/><Relationship Id="rId5" Type="http://schemas.openxmlformats.org/officeDocument/2006/relationships/hyperlink" Target="https://instagram.com/aiasorg/" TargetMode="External"/><Relationship Id="rId6" Type="http://schemas.openxmlformats.org/officeDocument/2006/relationships/hyperlink" Target="https://www.linkedin.com/company/aias/" TargetMode="External"/><Relationship Id="rId7" Type="http://schemas.openxmlformats.org/officeDocument/2006/relationships/image" Target="../media/image6.jpg"/><Relationship Id="rId8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image" Target="../media/image7.png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hyperlink" Target="mailto:vicepresident@aias.org" TargetMode="External"/><Relationship Id="rId4" Type="http://schemas.openxmlformats.org/officeDocument/2006/relationships/hyperlink" Target="https://calendly.com/aiasvicepresident/30min?month=2022-08" TargetMode="External"/><Relationship Id="rId9" Type="http://schemas.openxmlformats.org/officeDocument/2006/relationships/image" Target="../media/image38.png"/><Relationship Id="rId5" Type="http://schemas.openxmlformats.org/officeDocument/2006/relationships/hyperlink" Target="https://instagram.com/aiasorg/" TargetMode="External"/><Relationship Id="rId6" Type="http://schemas.openxmlformats.org/officeDocument/2006/relationships/hyperlink" Target="https://www.linkedin.com/company/aias/" TargetMode="External"/><Relationship Id="rId7" Type="http://schemas.openxmlformats.org/officeDocument/2006/relationships/image" Target="../media/image9.png"/><Relationship Id="rId8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Relationship Id="rId4" Type="http://schemas.openxmlformats.org/officeDocument/2006/relationships/hyperlink" Target="https://www.aias.org/about/crew/" TargetMode="External"/><Relationship Id="rId5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1" Type="http://schemas.openxmlformats.org/officeDocument/2006/relationships/image" Target="../media/image38.png"/><Relationship Id="rId10" Type="http://schemas.openxmlformats.org/officeDocument/2006/relationships/hyperlink" Target="https://www.aias.org/news/" TargetMode="External"/><Relationship Id="rId13" Type="http://schemas.openxmlformats.org/officeDocument/2006/relationships/image" Target="../media/image18.png"/><Relationship Id="rId1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png"/><Relationship Id="rId4" Type="http://schemas.openxmlformats.org/officeDocument/2006/relationships/image" Target="../media/image20.png"/><Relationship Id="rId9" Type="http://schemas.openxmlformats.org/officeDocument/2006/relationships/hyperlink" Target="https://www.linkedin.com/company/aias/" TargetMode="External"/><Relationship Id="rId14" Type="http://schemas.openxmlformats.org/officeDocument/2006/relationships/image" Target="../media/image10.png"/><Relationship Id="rId5" Type="http://schemas.openxmlformats.org/officeDocument/2006/relationships/image" Target="../media/image14.png"/><Relationship Id="rId6" Type="http://schemas.openxmlformats.org/officeDocument/2006/relationships/image" Target="../media/image21.png"/><Relationship Id="rId7" Type="http://schemas.openxmlformats.org/officeDocument/2006/relationships/image" Target="../media/image11.png"/><Relationship Id="rId8" Type="http://schemas.openxmlformats.org/officeDocument/2006/relationships/hyperlink" Target="https://instagram.com/aiasorg/" TargetMode="External"/></Relationships>
</file>

<file path=ppt/slides/_rels/slide22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aias.org/freedom-by-design/" TargetMode="External"/><Relationship Id="rId10" Type="http://schemas.openxmlformats.org/officeDocument/2006/relationships/image" Target="../media/image13.png"/><Relationship Id="rId1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www.aias.org/camp-2022-2023-launch/" TargetMode="External"/><Relationship Id="rId4" Type="http://schemas.openxmlformats.org/officeDocument/2006/relationships/image" Target="../media/image16.png"/><Relationship Id="rId9" Type="http://schemas.openxmlformats.org/officeDocument/2006/relationships/hyperlink" Target="https://www.aias.org/crit/crit-journal/" TargetMode="External"/><Relationship Id="rId5" Type="http://schemas.openxmlformats.org/officeDocument/2006/relationships/hyperlink" Target="https://www.aias.org/crit/crit-scholar/" TargetMode="External"/><Relationship Id="rId6" Type="http://schemas.openxmlformats.org/officeDocument/2006/relationships/image" Target="../media/image22.png"/><Relationship Id="rId7" Type="http://schemas.openxmlformats.org/officeDocument/2006/relationships/image" Target="../media/image4.png"/><Relationship Id="rId8" Type="http://schemas.openxmlformats.org/officeDocument/2006/relationships/image" Target="../media/image12.png"/></Relationships>
</file>

<file path=ppt/slides/_rels/slide23.xml.rels><?xml version="1.0" encoding="UTF-8" standalone="yes"?><Relationships xmlns="http://schemas.openxmlformats.org/package/2006/relationships"><Relationship Id="rId11" Type="http://schemas.openxmlformats.org/officeDocument/2006/relationships/image" Target="../media/image24.png"/><Relationship Id="rId10" Type="http://schemas.openxmlformats.org/officeDocument/2006/relationships/hyperlink" Target="https://www.aias.org/career/scholarships/" TargetMode="External"/><Relationship Id="rId13" Type="http://schemas.openxmlformats.org/officeDocument/2006/relationships/image" Target="../media/image29.png"/><Relationship Id="rId12" Type="http://schemas.openxmlformats.org/officeDocument/2006/relationships/hyperlink" Target="https://careers.aias.org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www.aias.org/competitions/" TargetMode="External"/><Relationship Id="rId4" Type="http://schemas.openxmlformats.org/officeDocument/2006/relationships/image" Target="../media/image17.png"/><Relationship Id="rId9" Type="http://schemas.openxmlformats.org/officeDocument/2006/relationships/image" Target="../media/image4.png"/><Relationship Id="rId5" Type="http://schemas.openxmlformats.org/officeDocument/2006/relationships/hyperlink" Target="https://www.aias.org/competitions/" TargetMode="External"/><Relationship Id="rId6" Type="http://schemas.openxmlformats.org/officeDocument/2006/relationships/image" Target="../media/image23.png"/><Relationship Id="rId7" Type="http://schemas.openxmlformats.org/officeDocument/2006/relationships/hyperlink" Target="https://www.aias.org/competitions/" TargetMode="External"/><Relationship Id="rId8" Type="http://schemas.openxmlformats.org/officeDocument/2006/relationships/image" Target="../media/image2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.png"/><Relationship Id="rId4" Type="http://schemas.openxmlformats.org/officeDocument/2006/relationships/image" Target="../media/image26.png"/><Relationship Id="rId9" Type="http://schemas.openxmlformats.org/officeDocument/2006/relationships/image" Target="../media/image34.png"/><Relationship Id="rId5" Type="http://schemas.openxmlformats.org/officeDocument/2006/relationships/image" Target="../media/image27.png"/><Relationship Id="rId6" Type="http://schemas.openxmlformats.org/officeDocument/2006/relationships/image" Target="../media/image42.png"/><Relationship Id="rId7" Type="http://schemas.openxmlformats.org/officeDocument/2006/relationships/image" Target="../media/image31.png"/><Relationship Id="rId8" Type="http://schemas.openxmlformats.org/officeDocument/2006/relationships/image" Target="../media/image3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www.aias.org/apply-for-the-2022-honor-awards/" TargetMode="External"/><Relationship Id="rId4" Type="http://schemas.openxmlformats.org/officeDocument/2006/relationships/image" Target="../media/image32.png"/><Relationship Id="rId9" Type="http://schemas.openxmlformats.org/officeDocument/2006/relationships/image" Target="../media/image35.png"/><Relationship Id="rId5" Type="http://schemas.openxmlformats.org/officeDocument/2006/relationships/image" Target="../media/image28.png"/><Relationship Id="rId6" Type="http://schemas.openxmlformats.org/officeDocument/2006/relationships/image" Target="../media/image37.png"/><Relationship Id="rId7" Type="http://schemas.openxmlformats.org/officeDocument/2006/relationships/image" Target="../media/image4.png"/><Relationship Id="rId8" Type="http://schemas.openxmlformats.org/officeDocument/2006/relationships/hyperlink" Target="https://www.aias.org/call-for-aias-2022-graduates/" TargetMode="External"/></Relationships>
</file>

<file path=ppt/slides/_rels/slide26.xml.rels><?xml version="1.0" encoding="UTF-8" standalone="yes"?><Relationships xmlns="http://schemas.openxmlformats.org/package/2006/relationships"><Relationship Id="rId11" Type="http://schemas.openxmlformats.org/officeDocument/2006/relationships/image" Target="../media/image69.png"/><Relationship Id="rId10" Type="http://schemas.openxmlformats.org/officeDocument/2006/relationships/hyperlink" Target="https://www.aias.org/aias-2021-2022-advocates-program/" TargetMode="External"/><Relationship Id="rId13" Type="http://schemas.openxmlformats.org/officeDocument/2006/relationships/image" Target="../media/image41.png"/><Relationship Id="rId12" Type="http://schemas.openxmlformats.org/officeDocument/2006/relationships/hyperlink" Target="https://www.aias.org/wp-content/uploads/2022/07/2022_NAAB-Visiting-Team-Student-Volunteers.pdf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.png"/><Relationship Id="rId4" Type="http://schemas.openxmlformats.org/officeDocument/2006/relationships/hyperlink" Target="https://www.aias.org/2022-2023-aias-committees-and-task-forces/" TargetMode="External"/><Relationship Id="rId9" Type="http://schemas.openxmlformats.org/officeDocument/2006/relationships/image" Target="../media/image33.png"/><Relationship Id="rId5" Type="http://schemas.openxmlformats.org/officeDocument/2006/relationships/image" Target="../media/image43.png"/><Relationship Id="rId6" Type="http://schemas.openxmlformats.org/officeDocument/2006/relationships/hyperlink" Target="https://www.aias.org/wp-content/uploads/2022/08/2022-2023_AIASCommitteesTaskForces_ChargePacket.pdf" TargetMode="External"/><Relationship Id="rId7" Type="http://schemas.openxmlformats.org/officeDocument/2006/relationships/image" Target="../media/image36.png"/><Relationship Id="rId8" Type="http://schemas.openxmlformats.org/officeDocument/2006/relationships/hyperlink" Target="https://www.aias.org/student-architect-licensing-advisors-get-involved/" TargetMode="External"/></Relationships>
</file>

<file path=ppt/slides/_rels/slide27.xml.rels><?xml version="1.0" encoding="UTF-8" standalone="yes"?><Relationships xmlns="http://schemas.openxmlformats.org/package/2006/relationships"><Relationship Id="rId10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www.aias.org/leadership-day-2022-recap/" TargetMode="External"/><Relationship Id="rId4" Type="http://schemas.openxmlformats.org/officeDocument/2006/relationships/image" Target="../media/image39.png"/><Relationship Id="rId9" Type="http://schemas.openxmlformats.org/officeDocument/2006/relationships/image" Target="../media/image46.png"/><Relationship Id="rId5" Type="http://schemas.openxmlformats.org/officeDocument/2006/relationships/hyperlink" Target="https://www.aias.org/grassroots-2022-roll-call/" TargetMode="External"/><Relationship Id="rId6" Type="http://schemas.openxmlformats.org/officeDocument/2006/relationships/image" Target="../media/image40.png"/><Relationship Id="rId7" Type="http://schemas.openxmlformats.org/officeDocument/2006/relationships/image" Target="../media/image44.png"/><Relationship Id="rId8" Type="http://schemas.openxmlformats.org/officeDocument/2006/relationships/image" Target="../media/image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9.png"/><Relationship Id="rId4" Type="http://schemas.openxmlformats.org/officeDocument/2006/relationships/image" Target="../media/image4.png"/><Relationship Id="rId9" Type="http://schemas.openxmlformats.org/officeDocument/2006/relationships/image" Target="../media/image58.png"/><Relationship Id="rId5" Type="http://schemas.openxmlformats.org/officeDocument/2006/relationships/hyperlink" Target="https://youtu.be/4XVl0hVR6s0" TargetMode="External"/><Relationship Id="rId6" Type="http://schemas.openxmlformats.org/officeDocument/2006/relationships/image" Target="../media/image48.png"/><Relationship Id="rId7" Type="http://schemas.openxmlformats.org/officeDocument/2006/relationships/hyperlink" Target="https://www.aias.org/wp-content/uploads/2022/06/AIAS-Bylaws_August2021-1.pdf" TargetMode="External"/><Relationship Id="rId8" Type="http://schemas.openxmlformats.org/officeDocument/2006/relationships/image" Target="../media/image45.png"/></Relationships>
</file>

<file path=ppt/slides/_rels/slide29.xml.rels><?xml version="1.0" encoding="UTF-8" standalone="yes"?><Relationships xmlns="http://schemas.openxmlformats.org/package/2006/relationships"><Relationship Id="rId11" Type="http://schemas.openxmlformats.org/officeDocument/2006/relationships/image" Target="../media/image56.png"/><Relationship Id="rId10" Type="http://schemas.openxmlformats.org/officeDocument/2006/relationships/hyperlink" Target="https://www.naab.org" TargetMode="External"/><Relationship Id="rId13" Type="http://schemas.openxmlformats.org/officeDocument/2006/relationships/image" Target="../media/image53.png"/><Relationship Id="rId12" Type="http://schemas.openxmlformats.org/officeDocument/2006/relationships/hyperlink" Target="https://www.acsa-arch.org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www.noma.net" TargetMode="External"/><Relationship Id="rId4" Type="http://schemas.openxmlformats.org/officeDocument/2006/relationships/image" Target="../media/image50.png"/><Relationship Id="rId9" Type="http://schemas.openxmlformats.org/officeDocument/2006/relationships/image" Target="../media/image54.png"/><Relationship Id="rId14" Type="http://schemas.openxmlformats.org/officeDocument/2006/relationships/image" Target="../media/image4.png"/><Relationship Id="rId5" Type="http://schemas.openxmlformats.org/officeDocument/2006/relationships/hyperlink" Target="https://www.ncarb.org" TargetMode="External"/><Relationship Id="rId6" Type="http://schemas.openxmlformats.org/officeDocument/2006/relationships/image" Target="../media/image59.png"/><Relationship Id="rId7" Type="http://schemas.openxmlformats.org/officeDocument/2006/relationships/hyperlink" Target="https://www.aia.org" TargetMode="External"/><Relationship Id="rId8" Type="http://schemas.openxmlformats.org/officeDocument/2006/relationships/image" Target="../media/image5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2.png"/><Relationship Id="rId4" Type="http://schemas.openxmlformats.org/officeDocument/2006/relationships/image" Target="../media/image4.png"/><Relationship Id="rId5" Type="http://schemas.openxmlformats.org/officeDocument/2006/relationships/hyperlink" Target="https://www.aias.org/chapters/" TargetMode="External"/><Relationship Id="rId6" Type="http://schemas.openxmlformats.org/officeDocument/2006/relationships/hyperlink" Target="https://www.aias.org/chapters/" TargetMode="Externa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5.jpg"/><Relationship Id="rId4" Type="http://schemas.openxmlformats.org/officeDocument/2006/relationships/image" Target="../media/image4.png"/><Relationship Id="rId5" Type="http://schemas.openxmlformats.org/officeDocument/2006/relationships/hyperlink" Target="mailto:latinamerica@aias.org" TargetMode="External"/><Relationship Id="rId6" Type="http://schemas.openxmlformats.org/officeDocument/2006/relationships/image" Target="../media/image38.png"/><Relationship Id="rId7" Type="http://schemas.openxmlformats.org/officeDocument/2006/relationships/image" Target="../media/image71.png"/><Relationship Id="rId8" Type="http://schemas.openxmlformats.org/officeDocument/2006/relationships/image" Target="../media/image1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0.png"/><Relationship Id="rId4" Type="http://schemas.openxmlformats.org/officeDocument/2006/relationships/image" Target="../media/image4.png"/><Relationship Id="rId5" Type="http://schemas.openxmlformats.org/officeDocument/2006/relationships/hyperlink" Target="https://www.aias.org/chapters/" TargetMode="External"/></Relationships>
</file>

<file path=ppt/slides/_rels/slide34.xml.rels><?xml version="1.0" encoding="UTF-8" standalone="yes"?><Relationships xmlns="http://schemas.openxmlformats.org/package/2006/relationships"><Relationship Id="rId11" Type="http://schemas.openxmlformats.org/officeDocument/2006/relationships/image" Target="../media/image7.png"/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1.jpg"/><Relationship Id="rId4" Type="http://schemas.openxmlformats.org/officeDocument/2006/relationships/image" Target="../media/image4.png"/><Relationship Id="rId9" Type="http://schemas.openxmlformats.org/officeDocument/2006/relationships/image" Target="../media/image71.png"/><Relationship Id="rId5" Type="http://schemas.openxmlformats.org/officeDocument/2006/relationships/hyperlink" Target="mailto:middleeast@aias.org" TargetMode="External"/><Relationship Id="rId6" Type="http://schemas.openxmlformats.org/officeDocument/2006/relationships/hyperlink" Target="https://calendly.com/aias-middleeast-reachout/letschat?month=2022-09" TargetMode="External"/><Relationship Id="rId7" Type="http://schemas.openxmlformats.org/officeDocument/2006/relationships/hyperlink" Target="https://www.instagram.com/aiasmiddleeast/" TargetMode="External"/><Relationship Id="rId8" Type="http://schemas.openxmlformats.org/officeDocument/2006/relationships/image" Target="../media/image3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7.png"/><Relationship Id="rId4" Type="http://schemas.openxmlformats.org/officeDocument/2006/relationships/image" Target="../media/image4.png"/><Relationship Id="rId5" Type="http://schemas.openxmlformats.org/officeDocument/2006/relationships/hyperlink" Target="https://www.aias.org/chapters/" TargetMode="External"/></Relationships>
</file>

<file path=ppt/slides/_rels/slide36.xml.rels><?xml version="1.0" encoding="UTF-8" standalone="yes"?><Relationships xmlns="http://schemas.openxmlformats.org/package/2006/relationships"><Relationship Id="rId11" Type="http://schemas.openxmlformats.org/officeDocument/2006/relationships/image" Target="../media/image7.png"/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2.png"/><Relationship Id="rId4" Type="http://schemas.openxmlformats.org/officeDocument/2006/relationships/image" Target="../media/image4.png"/><Relationship Id="rId9" Type="http://schemas.openxmlformats.org/officeDocument/2006/relationships/image" Target="../media/image71.png"/><Relationship Id="rId5" Type="http://schemas.openxmlformats.org/officeDocument/2006/relationships/hyperlink" Target="mailto:midwest@aias.org" TargetMode="External"/><Relationship Id="rId6" Type="http://schemas.openxmlformats.org/officeDocument/2006/relationships/hyperlink" Target="https://calendly.com/aiasmidwest/january-1-1s" TargetMode="External"/><Relationship Id="rId7" Type="http://schemas.openxmlformats.org/officeDocument/2006/relationships/hyperlink" Target="https://www.instagram.com/aiasmidwest/" TargetMode="External"/><Relationship Id="rId8" Type="http://schemas.openxmlformats.org/officeDocument/2006/relationships/image" Target="../media/image3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5.png"/><Relationship Id="rId4" Type="http://schemas.openxmlformats.org/officeDocument/2006/relationships/image" Target="../media/image4.png"/><Relationship Id="rId5" Type="http://schemas.openxmlformats.org/officeDocument/2006/relationships/hyperlink" Target="https://www.aias.org/chapters/" TargetMode="External"/></Relationships>
</file>

<file path=ppt/slides/_rels/slide38.xml.rels><?xml version="1.0" encoding="UTF-8" standalone="yes"?><Relationships xmlns="http://schemas.openxmlformats.org/package/2006/relationships"><Relationship Id="rId11" Type="http://schemas.openxmlformats.org/officeDocument/2006/relationships/image" Target="../media/image7.png"/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8.png"/><Relationship Id="rId4" Type="http://schemas.openxmlformats.org/officeDocument/2006/relationships/image" Target="../media/image4.png"/><Relationship Id="rId9" Type="http://schemas.openxmlformats.org/officeDocument/2006/relationships/image" Target="../media/image71.png"/><Relationship Id="rId5" Type="http://schemas.openxmlformats.org/officeDocument/2006/relationships/hyperlink" Target="mailto:northeast@aias.org" TargetMode="External"/><Relationship Id="rId6" Type="http://schemas.openxmlformats.org/officeDocument/2006/relationships/hyperlink" Target="https://calendly.com/juliaandor/let-s-chat" TargetMode="External"/><Relationship Id="rId7" Type="http://schemas.openxmlformats.org/officeDocument/2006/relationships/hyperlink" Target="https://www.instagram.com/aiasnortheast/" TargetMode="External"/><Relationship Id="rId8" Type="http://schemas.openxmlformats.org/officeDocument/2006/relationships/image" Target="../media/image3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4.png"/><Relationship Id="rId4" Type="http://schemas.openxmlformats.org/officeDocument/2006/relationships/image" Target="../media/image4.png"/><Relationship Id="rId5" Type="http://schemas.openxmlformats.org/officeDocument/2006/relationships/hyperlink" Target="https://www.aias.org/chapters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1" Type="http://schemas.openxmlformats.org/officeDocument/2006/relationships/image" Target="../media/image7.png"/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3.jpg"/><Relationship Id="rId4" Type="http://schemas.openxmlformats.org/officeDocument/2006/relationships/image" Target="../media/image4.png"/><Relationship Id="rId9" Type="http://schemas.openxmlformats.org/officeDocument/2006/relationships/image" Target="../media/image71.png"/><Relationship Id="rId5" Type="http://schemas.openxmlformats.org/officeDocument/2006/relationships/hyperlink" Target="mailto:south@aias.org" TargetMode="External"/><Relationship Id="rId6" Type="http://schemas.openxmlformats.org/officeDocument/2006/relationships/hyperlink" Target="https://calendly.com/southquad/chat-with-colt" TargetMode="External"/><Relationship Id="rId7" Type="http://schemas.openxmlformats.org/officeDocument/2006/relationships/hyperlink" Target="https://www.instagram.com/aiassouth/" TargetMode="External"/><Relationship Id="rId8" Type="http://schemas.openxmlformats.org/officeDocument/2006/relationships/image" Target="../media/image3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7.png"/><Relationship Id="rId4" Type="http://schemas.openxmlformats.org/officeDocument/2006/relationships/image" Target="../media/image4.png"/><Relationship Id="rId5" Type="http://schemas.openxmlformats.org/officeDocument/2006/relationships/hyperlink" Target="https://www.aias.org/chapters/" TargetMode="External"/></Relationships>
</file>

<file path=ppt/slides/_rels/slide42.xml.rels><?xml version="1.0" encoding="UTF-8" standalone="yes"?><Relationships xmlns="http://schemas.openxmlformats.org/package/2006/relationships"><Relationship Id="rId11" Type="http://schemas.openxmlformats.org/officeDocument/2006/relationships/image" Target="../media/image7.png"/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6.png"/><Relationship Id="rId4" Type="http://schemas.openxmlformats.org/officeDocument/2006/relationships/image" Target="../media/image4.png"/><Relationship Id="rId9" Type="http://schemas.openxmlformats.org/officeDocument/2006/relationships/image" Target="../media/image71.png"/><Relationship Id="rId5" Type="http://schemas.openxmlformats.org/officeDocument/2006/relationships/hyperlink" Target="mailto:west@aias.org" TargetMode="External"/><Relationship Id="rId6" Type="http://schemas.openxmlformats.org/officeDocument/2006/relationships/hyperlink" Target="https://calendly.com/westquad/1-1_2-2" TargetMode="External"/><Relationship Id="rId7" Type="http://schemas.openxmlformats.org/officeDocument/2006/relationships/hyperlink" Target="https://www.instagram.com/aiaswest/" TargetMode="External"/><Relationship Id="rId8" Type="http://schemas.openxmlformats.org/officeDocument/2006/relationships/image" Target="../media/image38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.png"/><Relationship Id="rId4" Type="http://schemas.openxmlformats.org/officeDocument/2006/relationships/image" Target="../media/image75.jpg"/><Relationship Id="rId9" Type="http://schemas.openxmlformats.org/officeDocument/2006/relationships/image" Target="../media/image72.jpg"/><Relationship Id="rId5" Type="http://schemas.openxmlformats.org/officeDocument/2006/relationships/image" Target="../media/image70.png"/><Relationship Id="rId6" Type="http://schemas.openxmlformats.org/officeDocument/2006/relationships/image" Target="../media/image74.png"/><Relationship Id="rId7" Type="http://schemas.openxmlformats.org/officeDocument/2006/relationships/image" Target="../media/image73.png"/><Relationship Id="rId8" Type="http://schemas.openxmlformats.org/officeDocument/2006/relationships/image" Target="../media/image78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1" Type="http://schemas.openxmlformats.org/officeDocument/2006/relationships/hyperlink" Target="mailto:president@aias.org" TargetMode="External"/><Relationship Id="rId10" Type="http://schemas.openxmlformats.org/officeDocument/2006/relationships/hyperlink" Target="mailto:vicepresident@aias.org" TargetMode="External"/><Relationship Id="rId13" Type="http://schemas.openxmlformats.org/officeDocument/2006/relationships/image" Target="../media/image75.jpg"/><Relationship Id="rId12" Type="http://schemas.openxmlformats.org/officeDocument/2006/relationships/image" Target="../media/image7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.png"/><Relationship Id="rId4" Type="http://schemas.openxmlformats.org/officeDocument/2006/relationships/hyperlink" Target="mailto:west@aias.org" TargetMode="External"/><Relationship Id="rId9" Type="http://schemas.openxmlformats.org/officeDocument/2006/relationships/hyperlink" Target="mailto:latinamerica@aias.org" TargetMode="External"/><Relationship Id="rId15" Type="http://schemas.openxmlformats.org/officeDocument/2006/relationships/image" Target="../media/image9.png"/><Relationship Id="rId14" Type="http://schemas.openxmlformats.org/officeDocument/2006/relationships/image" Target="../media/image70.png"/><Relationship Id="rId17" Type="http://schemas.openxmlformats.org/officeDocument/2006/relationships/image" Target="../media/image73.png"/><Relationship Id="rId16" Type="http://schemas.openxmlformats.org/officeDocument/2006/relationships/image" Target="../media/image74.png"/><Relationship Id="rId5" Type="http://schemas.openxmlformats.org/officeDocument/2006/relationships/hyperlink" Target="mailto:south@aias.org" TargetMode="External"/><Relationship Id="rId19" Type="http://schemas.openxmlformats.org/officeDocument/2006/relationships/image" Target="../media/image72.jpg"/><Relationship Id="rId6" Type="http://schemas.openxmlformats.org/officeDocument/2006/relationships/hyperlink" Target="mailto:northeast@aias.org" TargetMode="External"/><Relationship Id="rId18" Type="http://schemas.openxmlformats.org/officeDocument/2006/relationships/image" Target="../media/image78.jpg"/><Relationship Id="rId7" Type="http://schemas.openxmlformats.org/officeDocument/2006/relationships/hyperlink" Target="mailto:midwest@aias.org" TargetMode="External"/><Relationship Id="rId8" Type="http://schemas.openxmlformats.org/officeDocument/2006/relationships/hyperlink" Target="mailto:middleeast@aias.org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77082" y="2287899"/>
            <a:ext cx="5533836" cy="5711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3"/>
          <p:cNvPicPr preferRelativeResize="0"/>
          <p:nvPr/>
        </p:nvPicPr>
        <p:blipFill rotWithShape="1">
          <a:blip r:embed="rId3">
            <a:alphaModFix/>
          </a:blip>
          <a:srcRect b="495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259300" y="9258300"/>
            <a:ext cx="865369" cy="89310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3"/>
          <p:cNvSpPr txBox="1"/>
          <p:nvPr/>
        </p:nvSpPr>
        <p:spPr>
          <a:xfrm>
            <a:off x="3821849" y="4527750"/>
            <a:ext cx="10644300" cy="1231500"/>
          </a:xfrm>
          <a:prstGeom prst="rect">
            <a:avLst/>
          </a:prstGeom>
          <a:noFill/>
          <a:ln>
            <a:noFill/>
          </a:ln>
          <a:effectLst>
            <a:outerShdw rotWithShape="0" algn="bl" dir="2820000" dist="47625">
              <a:schemeClr val="lt2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0">
                <a:solidFill>
                  <a:srgbClr val="364C6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With o</a:t>
            </a:r>
            <a:r>
              <a:rPr b="1" i="0" lang="en-US" sz="8000" u="none" cap="none" strike="noStrike">
                <a:solidFill>
                  <a:srgbClr val="364C6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ver 3,000 students</a:t>
            </a:r>
            <a:endParaRPr>
              <a:solidFill>
                <a:srgbClr val="364C63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4"/>
          <p:cNvPicPr preferRelativeResize="0"/>
          <p:nvPr/>
        </p:nvPicPr>
        <p:blipFill rotWithShape="1">
          <a:blip r:embed="rId3">
            <a:alphaModFix/>
          </a:blip>
          <a:srcRect b="495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259300" y="9258300"/>
            <a:ext cx="865369" cy="89310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4"/>
          <p:cNvSpPr txBox="1"/>
          <p:nvPr/>
        </p:nvSpPr>
        <p:spPr>
          <a:xfrm>
            <a:off x="3211349" y="4527750"/>
            <a:ext cx="11865300" cy="1231500"/>
          </a:xfrm>
          <a:prstGeom prst="rect">
            <a:avLst/>
          </a:prstGeom>
          <a:noFill/>
          <a:ln>
            <a:noFill/>
          </a:ln>
          <a:effectLst>
            <a:outerShdw rotWithShape="0" algn="bl" dir="2820000" dist="57150">
              <a:schemeClr val="lt2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0">
                <a:solidFill>
                  <a:srgbClr val="364C6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 </a:t>
            </a:r>
            <a:r>
              <a:rPr b="1" i="0" lang="en-US" sz="8000" u="none" cap="none" strike="noStrike">
                <a:solidFill>
                  <a:srgbClr val="364C6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300 chapters worldwide!</a:t>
            </a:r>
            <a:endParaRPr>
              <a:solidFill>
                <a:srgbClr val="364C63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5"/>
          <p:cNvPicPr preferRelativeResize="0"/>
          <p:nvPr/>
        </p:nvPicPr>
        <p:blipFill rotWithShape="1">
          <a:blip r:embed="rId3">
            <a:alphaModFix/>
          </a:blip>
          <a:srcRect b="4951" l="0" r="0" t="0"/>
          <a:stretch/>
        </p:blipFill>
        <p:spPr>
          <a:xfrm>
            <a:off x="0" y="0"/>
            <a:ext cx="18288000" cy="10287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259300" y="9258300"/>
            <a:ext cx="865369" cy="893104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5"/>
          <p:cNvSpPr txBox="1"/>
          <p:nvPr/>
        </p:nvSpPr>
        <p:spPr>
          <a:xfrm>
            <a:off x="3211349" y="4527750"/>
            <a:ext cx="11865300" cy="1231500"/>
          </a:xfrm>
          <a:prstGeom prst="rect">
            <a:avLst/>
          </a:prstGeom>
          <a:noFill/>
          <a:ln>
            <a:noFill/>
          </a:ln>
          <a:effectLst>
            <a:outerShdw rotWithShape="0" algn="bl" dir="2760000" dist="19050">
              <a:schemeClr val="lt2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0">
                <a:solidFill>
                  <a:srgbClr val="364C6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That’s 7 time zones!!!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59300" y="9258300"/>
            <a:ext cx="865369" cy="893104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6"/>
          <p:cNvSpPr txBox="1"/>
          <p:nvPr/>
        </p:nvSpPr>
        <p:spPr>
          <a:xfrm>
            <a:off x="239313" y="1025963"/>
            <a:ext cx="15057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1</a:t>
            </a:r>
            <a:endParaRPr sz="9600"/>
          </a:p>
        </p:txBody>
      </p:sp>
      <p:sp>
        <p:nvSpPr>
          <p:cNvPr id="174" name="Google Shape;174;p26"/>
          <p:cNvSpPr txBox="1"/>
          <p:nvPr/>
        </p:nvSpPr>
        <p:spPr>
          <a:xfrm>
            <a:off x="1745013" y="1584175"/>
            <a:ext cx="3712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National Communications</a:t>
            </a:r>
            <a:endParaRPr b="1" sz="2400">
              <a:solidFill>
                <a:srgbClr val="679CC7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75" name="Google Shape;175;p26"/>
          <p:cNvSpPr txBox="1"/>
          <p:nvPr/>
        </p:nvSpPr>
        <p:spPr>
          <a:xfrm>
            <a:off x="239313" y="2688238"/>
            <a:ext cx="15057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2</a:t>
            </a:r>
            <a:endParaRPr sz="9600"/>
          </a:p>
        </p:txBody>
      </p:sp>
      <p:sp>
        <p:nvSpPr>
          <p:cNvPr id="176" name="Google Shape;176;p26"/>
          <p:cNvSpPr txBox="1"/>
          <p:nvPr/>
        </p:nvSpPr>
        <p:spPr>
          <a:xfrm>
            <a:off x="1745013" y="3170250"/>
            <a:ext cx="3712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National Programming</a:t>
            </a:r>
            <a:endParaRPr b="1" sz="2400">
              <a:solidFill>
                <a:srgbClr val="679CC7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77" name="Google Shape;177;p26"/>
          <p:cNvSpPr txBox="1"/>
          <p:nvPr/>
        </p:nvSpPr>
        <p:spPr>
          <a:xfrm>
            <a:off x="239313" y="5936413"/>
            <a:ext cx="15057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4</a:t>
            </a:r>
            <a:endParaRPr sz="9600"/>
          </a:p>
        </p:txBody>
      </p:sp>
      <p:sp>
        <p:nvSpPr>
          <p:cNvPr id="178" name="Google Shape;178;p26"/>
          <p:cNvSpPr txBox="1"/>
          <p:nvPr/>
        </p:nvSpPr>
        <p:spPr>
          <a:xfrm>
            <a:off x="1745013" y="6342238"/>
            <a:ext cx="2688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AIAS Merchandise</a:t>
            </a:r>
            <a:endParaRPr b="1" sz="2400">
              <a:solidFill>
                <a:srgbClr val="679CC7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79" name="Google Shape;179;p26"/>
          <p:cNvSpPr txBox="1"/>
          <p:nvPr/>
        </p:nvSpPr>
        <p:spPr>
          <a:xfrm>
            <a:off x="239313" y="4274113"/>
            <a:ext cx="15057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3</a:t>
            </a:r>
            <a:endParaRPr sz="9600"/>
          </a:p>
        </p:txBody>
      </p:sp>
      <p:sp>
        <p:nvSpPr>
          <p:cNvPr id="180" name="Google Shape;180;p26"/>
          <p:cNvSpPr txBox="1"/>
          <p:nvPr/>
        </p:nvSpPr>
        <p:spPr>
          <a:xfrm>
            <a:off x="1745013" y="4679938"/>
            <a:ext cx="7321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Competitions | Scholarships &amp; Fellowships | Career Center</a:t>
            </a:r>
            <a:endParaRPr b="1" sz="2400">
              <a:solidFill>
                <a:srgbClr val="679CC7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81" name="Google Shape;181;p26"/>
          <p:cNvSpPr txBox="1"/>
          <p:nvPr/>
        </p:nvSpPr>
        <p:spPr>
          <a:xfrm>
            <a:off x="239313" y="7598725"/>
            <a:ext cx="15057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5</a:t>
            </a:r>
            <a:endParaRPr sz="9600"/>
          </a:p>
        </p:txBody>
      </p:sp>
      <p:sp>
        <p:nvSpPr>
          <p:cNvPr id="182" name="Google Shape;182;p26"/>
          <p:cNvSpPr txBox="1"/>
          <p:nvPr/>
        </p:nvSpPr>
        <p:spPr>
          <a:xfrm>
            <a:off x="1745037" y="8156938"/>
            <a:ext cx="7321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Recognizing Hard Work and Accomplishments</a:t>
            </a:r>
            <a:endParaRPr b="1" sz="2400">
              <a:solidFill>
                <a:srgbClr val="679CC7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83" name="Google Shape;183;p26"/>
          <p:cNvSpPr txBox="1"/>
          <p:nvPr/>
        </p:nvSpPr>
        <p:spPr>
          <a:xfrm>
            <a:off x="9221763" y="1017738"/>
            <a:ext cx="15057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6</a:t>
            </a:r>
            <a:endParaRPr sz="9600"/>
          </a:p>
        </p:txBody>
      </p:sp>
      <p:sp>
        <p:nvSpPr>
          <p:cNvPr id="184" name="Google Shape;184;p26"/>
          <p:cNvSpPr txBox="1"/>
          <p:nvPr/>
        </p:nvSpPr>
        <p:spPr>
          <a:xfrm>
            <a:off x="10727487" y="1575963"/>
            <a:ext cx="7321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National Committees, Task Forces, and Leadership Opportunities</a:t>
            </a:r>
            <a:endParaRPr b="1" sz="2300">
              <a:solidFill>
                <a:srgbClr val="679CC7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85" name="Google Shape;185;p26"/>
          <p:cNvSpPr txBox="1"/>
          <p:nvPr/>
        </p:nvSpPr>
        <p:spPr>
          <a:xfrm>
            <a:off x="9221763" y="2680013"/>
            <a:ext cx="15057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7</a:t>
            </a:r>
            <a:endParaRPr sz="9600"/>
          </a:p>
        </p:txBody>
      </p:sp>
      <p:sp>
        <p:nvSpPr>
          <p:cNvPr id="186" name="Google Shape;186;p26"/>
          <p:cNvSpPr txBox="1"/>
          <p:nvPr/>
        </p:nvSpPr>
        <p:spPr>
          <a:xfrm>
            <a:off x="10727482" y="3162038"/>
            <a:ext cx="5731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National Conferences and Events</a:t>
            </a:r>
            <a:endParaRPr b="1" sz="2400">
              <a:solidFill>
                <a:srgbClr val="679CC7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87" name="Google Shape;187;p26"/>
          <p:cNvSpPr txBox="1"/>
          <p:nvPr/>
        </p:nvSpPr>
        <p:spPr>
          <a:xfrm>
            <a:off x="9221763" y="5928188"/>
            <a:ext cx="15057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9</a:t>
            </a:r>
            <a:endParaRPr sz="9600"/>
          </a:p>
        </p:txBody>
      </p:sp>
      <p:sp>
        <p:nvSpPr>
          <p:cNvPr id="188" name="Google Shape;188;p26"/>
          <p:cNvSpPr txBox="1"/>
          <p:nvPr/>
        </p:nvSpPr>
        <p:spPr>
          <a:xfrm>
            <a:off x="10727484" y="6334013"/>
            <a:ext cx="4683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Connect with the Alliance</a:t>
            </a:r>
            <a:endParaRPr b="1" sz="2400">
              <a:solidFill>
                <a:srgbClr val="679CC7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89" name="Google Shape;189;p26"/>
          <p:cNvSpPr txBox="1"/>
          <p:nvPr/>
        </p:nvSpPr>
        <p:spPr>
          <a:xfrm>
            <a:off x="9221763" y="4265888"/>
            <a:ext cx="15057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8</a:t>
            </a:r>
            <a:endParaRPr sz="9600"/>
          </a:p>
        </p:txBody>
      </p:sp>
      <p:sp>
        <p:nvSpPr>
          <p:cNvPr id="190" name="Google Shape;190;p26"/>
          <p:cNvSpPr txBox="1"/>
          <p:nvPr/>
        </p:nvSpPr>
        <p:spPr>
          <a:xfrm>
            <a:off x="10727463" y="4671713"/>
            <a:ext cx="7321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Council of Presidents</a:t>
            </a:r>
            <a:endParaRPr b="1" sz="2400">
              <a:solidFill>
                <a:srgbClr val="679CC7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91" name="Google Shape;191;p26"/>
          <p:cNvSpPr txBox="1"/>
          <p:nvPr/>
        </p:nvSpPr>
        <p:spPr>
          <a:xfrm>
            <a:off x="9221763" y="7590500"/>
            <a:ext cx="15057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10</a:t>
            </a:r>
            <a:endParaRPr sz="9600"/>
          </a:p>
        </p:txBody>
      </p:sp>
      <p:sp>
        <p:nvSpPr>
          <p:cNvPr id="192" name="Google Shape;192;p26"/>
          <p:cNvSpPr txBox="1"/>
          <p:nvPr/>
        </p:nvSpPr>
        <p:spPr>
          <a:xfrm>
            <a:off x="10727487" y="8148713"/>
            <a:ext cx="7321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Quad/Regional Level</a:t>
            </a:r>
            <a:endParaRPr b="1" sz="2400">
              <a:solidFill>
                <a:srgbClr val="679CC7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93" name="Google Shape;193;p26"/>
          <p:cNvSpPr txBox="1"/>
          <p:nvPr/>
        </p:nvSpPr>
        <p:spPr>
          <a:xfrm>
            <a:off x="1028700" y="438785"/>
            <a:ext cx="4860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99">
                <a:solidFill>
                  <a:srgbClr val="364C63"/>
                </a:solidFill>
                <a:latin typeface="Roboto"/>
                <a:ea typeface="Roboto"/>
                <a:cs typeface="Roboto"/>
                <a:sym typeface="Roboto"/>
              </a:rPr>
              <a:t>Presentation Review</a:t>
            </a:r>
            <a:endParaRPr b="1">
              <a:solidFill>
                <a:srgbClr val="364C63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79CC7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7"/>
          <p:cNvSpPr txBox="1"/>
          <p:nvPr/>
        </p:nvSpPr>
        <p:spPr>
          <a:xfrm>
            <a:off x="1564949" y="4454526"/>
            <a:ext cx="151581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WHO ARE THE NATIONAL OFFICERS?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8"/>
          <p:cNvSpPr txBox="1"/>
          <p:nvPr/>
        </p:nvSpPr>
        <p:spPr>
          <a:xfrm>
            <a:off x="9144000" y="1585500"/>
            <a:ext cx="8115300" cy="6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National President</a:t>
            </a:r>
            <a:endParaRPr b="1" sz="30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Cooper Moore,</a:t>
            </a:r>
            <a:r>
              <a:rPr lang="en-US" sz="30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i="0" lang="en-US" sz="3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AIAS, NOMA, Assoc. AIA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Kent State University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000" u="sng" cap="none" strike="noStrike">
                <a:solidFill>
                  <a:srgbClr val="0097A7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president@aias.org</a:t>
            </a:r>
            <a:endParaRPr sz="3000">
              <a:solidFill>
                <a:srgbClr val="0097A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000" u="sng" cap="none" strike="noStrike">
                <a:solidFill>
                  <a:srgbClr val="0097A7"/>
                </a:solid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Calendly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u="sng">
                <a:solidFill>
                  <a:srgbClr val="0097A7"/>
                </a:solidFill>
                <a:latin typeface="Carme"/>
                <a:ea typeface="Carme"/>
                <a:cs typeface="Carme"/>
                <a:sym typeface="Carme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@aiasorg</a:t>
            </a:r>
            <a:endParaRPr/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u="sng">
                <a:solidFill>
                  <a:srgbClr val="0097A7"/>
                </a:solidFill>
                <a:latin typeface="Roboto"/>
                <a:ea typeface="Roboto"/>
                <a:cs typeface="Roboto"/>
                <a:sym typeface="Roboto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AIAS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4" name="Google Shape;204;p28"/>
          <p:cNvPicPr preferRelativeResize="0"/>
          <p:nvPr/>
        </p:nvPicPr>
        <p:blipFill rotWithShape="1">
          <a:blip r:embed="rId7">
            <a:alphaModFix/>
          </a:blip>
          <a:srcRect b="0" l="6846" r="6845" t="0"/>
          <a:stretch/>
        </p:blipFill>
        <p:spPr>
          <a:xfrm>
            <a:off x="1898650" y="1028700"/>
            <a:ext cx="5346699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7259300" y="9258300"/>
            <a:ext cx="865369" cy="893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457218" y="6529586"/>
            <a:ext cx="644506" cy="667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457218" y="7404997"/>
            <a:ext cx="644504" cy="667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079650" y="5593650"/>
            <a:ext cx="1399649" cy="787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9"/>
          <p:cNvSpPr txBox="1"/>
          <p:nvPr/>
        </p:nvSpPr>
        <p:spPr>
          <a:xfrm>
            <a:off x="9144000" y="1585500"/>
            <a:ext cx="8115300" cy="6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National Vice President</a:t>
            </a:r>
            <a:endParaRPr b="1" sz="30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Roboto"/>
                <a:ea typeface="Roboto"/>
                <a:cs typeface="Roboto"/>
                <a:sym typeface="Roboto"/>
              </a:rPr>
              <a:t>Nicole Bass, </a:t>
            </a:r>
            <a:r>
              <a:rPr i="0" lang="en-US" sz="3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AIAS, NOMA, Assoc. AIA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Roboto"/>
                <a:ea typeface="Roboto"/>
                <a:cs typeface="Roboto"/>
                <a:sym typeface="Roboto"/>
              </a:rPr>
              <a:t>City College of New York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u="sng">
                <a:solidFill>
                  <a:srgbClr val="0097A7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vicepresident@aias.org</a:t>
            </a:r>
            <a:r>
              <a:rPr lang="en-US" sz="3000">
                <a:solidFill>
                  <a:srgbClr val="0097A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3000">
              <a:solidFill>
                <a:srgbClr val="0097A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97A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000" u="sng" cap="none" strike="noStrike">
                <a:solidFill>
                  <a:srgbClr val="0097A7"/>
                </a:solid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Calendly</a:t>
            </a:r>
            <a:endParaRPr sz="3000">
              <a:solidFill>
                <a:srgbClr val="0097A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97A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u="sng">
                <a:solidFill>
                  <a:srgbClr val="0097A7"/>
                </a:solidFill>
                <a:latin typeface="Carme"/>
                <a:ea typeface="Carme"/>
                <a:cs typeface="Carme"/>
                <a:sym typeface="Carme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@aiasorg</a:t>
            </a:r>
            <a:endParaRPr>
              <a:solidFill>
                <a:srgbClr val="0097A7"/>
              </a:solidFill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97A7"/>
              </a:solidFill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u="sng">
                <a:solidFill>
                  <a:srgbClr val="0097A7"/>
                </a:solidFill>
                <a:latin typeface="Roboto"/>
                <a:ea typeface="Roboto"/>
                <a:cs typeface="Roboto"/>
                <a:sym typeface="Roboto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AIAS</a:t>
            </a:r>
            <a:endParaRPr sz="3000">
              <a:solidFill>
                <a:srgbClr val="0097A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4" name="Google Shape;214;p29"/>
          <p:cNvPicPr preferRelativeResize="0"/>
          <p:nvPr/>
        </p:nvPicPr>
        <p:blipFill rotWithShape="1">
          <a:blip r:embed="rId7">
            <a:alphaModFix/>
          </a:blip>
          <a:srcRect b="0" l="17515" r="17515" t="0"/>
          <a:stretch/>
        </p:blipFill>
        <p:spPr>
          <a:xfrm>
            <a:off x="1898650" y="1028700"/>
            <a:ext cx="5346698" cy="822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7259300" y="9258300"/>
            <a:ext cx="865369" cy="893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457218" y="6529586"/>
            <a:ext cx="644506" cy="667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457218" y="7404997"/>
            <a:ext cx="644504" cy="667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079650" y="5593650"/>
            <a:ext cx="1399649" cy="787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0"/>
          <p:cNvSpPr txBox="1"/>
          <p:nvPr/>
        </p:nvSpPr>
        <p:spPr>
          <a:xfrm>
            <a:off x="9615550" y="2289450"/>
            <a:ext cx="7575300" cy="60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National President</a:t>
            </a:r>
            <a:endParaRPr b="1"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❏"/>
            </a:pPr>
            <a:r>
              <a:rPr lang="en-US" sz="1800">
                <a:latin typeface="Roboto"/>
                <a:ea typeface="Roboto"/>
                <a:cs typeface="Roboto"/>
                <a:sym typeface="Roboto"/>
              </a:rPr>
              <a:t>Chair of AIAS Board of Directors and Council of Presidents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❏"/>
            </a:pPr>
            <a:r>
              <a:rPr lang="en-US" sz="1800">
                <a:latin typeface="Roboto"/>
                <a:ea typeface="Roboto"/>
                <a:cs typeface="Roboto"/>
                <a:sym typeface="Roboto"/>
              </a:rPr>
              <a:t>National Committees and Task Forces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❏"/>
            </a:pPr>
            <a:r>
              <a:rPr lang="en-US" sz="1800">
                <a:latin typeface="Roboto"/>
                <a:ea typeface="Roboto"/>
                <a:cs typeface="Roboto"/>
                <a:sym typeface="Roboto"/>
              </a:rPr>
              <a:t>Freedom By Design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91440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National Vice President</a:t>
            </a:r>
            <a:endParaRPr b="1"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❏"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New Chapters &amp; Reinstating Chapters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❏"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Chair of Membership Comm and Fin Comm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❏"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General Chapter maintenance 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91440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Accessing the Officers!</a:t>
            </a:r>
            <a:endParaRPr b="1"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❏"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Chapter Visits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❏"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Chapter Advice and Support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❏"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Connecting in Quad and National Conferences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4" name="Google Shape;224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59300" y="9258300"/>
            <a:ext cx="865369" cy="893104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0"/>
          <p:cNvSpPr txBox="1"/>
          <p:nvPr/>
        </p:nvSpPr>
        <p:spPr>
          <a:xfrm>
            <a:off x="1028700" y="438775"/>
            <a:ext cx="4807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99">
                <a:solidFill>
                  <a:srgbClr val="364C63"/>
                </a:solidFill>
                <a:latin typeface="Roboto"/>
                <a:ea typeface="Roboto"/>
                <a:cs typeface="Roboto"/>
                <a:sym typeface="Roboto"/>
              </a:rPr>
              <a:t>What do Officers Do?</a:t>
            </a:r>
            <a:endParaRPr b="1">
              <a:solidFill>
                <a:srgbClr val="364C63"/>
              </a:solidFill>
            </a:endParaRPr>
          </a:p>
        </p:txBody>
      </p:sp>
      <p:pic>
        <p:nvPicPr>
          <p:cNvPr id="226" name="Google Shape;226;p30"/>
          <p:cNvPicPr preferRelativeResize="0"/>
          <p:nvPr/>
        </p:nvPicPr>
        <p:blipFill rotWithShape="1">
          <a:blip r:embed="rId4">
            <a:alphaModFix/>
          </a:blip>
          <a:srcRect b="0" l="17515" r="17515" t="0"/>
          <a:stretch/>
        </p:blipFill>
        <p:spPr>
          <a:xfrm>
            <a:off x="5275313" y="2069588"/>
            <a:ext cx="3994189" cy="614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0"/>
          <p:cNvPicPr preferRelativeResize="0"/>
          <p:nvPr/>
        </p:nvPicPr>
        <p:blipFill rotWithShape="1">
          <a:blip r:embed="rId5">
            <a:alphaModFix/>
          </a:blip>
          <a:srcRect b="0" l="6844" r="6844" t="0"/>
          <a:stretch/>
        </p:blipFill>
        <p:spPr>
          <a:xfrm>
            <a:off x="1028700" y="2069588"/>
            <a:ext cx="3994188" cy="6147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79CC7"/>
        </a:soli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1"/>
          <p:cNvSpPr txBox="1"/>
          <p:nvPr/>
        </p:nvSpPr>
        <p:spPr>
          <a:xfrm>
            <a:off x="1267292" y="4454526"/>
            <a:ext cx="157533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WHO ARE THE BOARD OF DIRECTORS?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59300" y="9258300"/>
            <a:ext cx="865369" cy="893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2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65449" y="1360052"/>
            <a:ext cx="11693851" cy="7566896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2"/>
          <p:cNvSpPr txBox="1"/>
          <p:nvPr/>
        </p:nvSpPr>
        <p:spPr>
          <a:xfrm>
            <a:off x="1028700" y="3315455"/>
            <a:ext cx="4536600" cy="36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The AIAS Board of Directors is</a:t>
            </a:r>
            <a:endParaRPr sz="2200"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comprised of</a:t>
            </a:r>
            <a:r>
              <a:rPr b="1" i="0" lang="en-US" sz="2200" u="none" cap="none" strike="noStrike">
                <a:solidFill>
                  <a:srgbClr val="679CC7"/>
                </a:solidFill>
                <a:latin typeface="Roboto"/>
                <a:ea typeface="Roboto"/>
                <a:cs typeface="Roboto"/>
                <a:sym typeface="Roboto"/>
              </a:rPr>
              <a:t> students or recent </a:t>
            </a:r>
            <a:endParaRPr sz="2200"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679CC7"/>
                </a:solidFill>
                <a:latin typeface="Roboto"/>
                <a:ea typeface="Roboto"/>
                <a:cs typeface="Roboto"/>
                <a:sym typeface="Roboto"/>
              </a:rPr>
              <a:t>graduates elected annually</a:t>
            </a:r>
            <a:r>
              <a:rPr b="0" i="0" lang="en-US" sz="2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by </a:t>
            </a:r>
            <a:endParaRPr sz="2200"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members to serve the organization's highest office. With them are appointed</a:t>
            </a:r>
            <a:r>
              <a:rPr lang="en-US" sz="2200"/>
              <a:t> </a:t>
            </a:r>
            <a:r>
              <a:rPr b="0" i="0" lang="en-US" sz="22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liaisons from collateral organizations and the AIAS Executive Director</a:t>
            </a:r>
            <a:endParaRPr sz="2200"/>
          </a:p>
        </p:txBody>
      </p:sp>
      <p:sp>
        <p:nvSpPr>
          <p:cNvPr id="240" name="Google Shape;240;p32"/>
          <p:cNvSpPr txBox="1"/>
          <p:nvPr/>
        </p:nvSpPr>
        <p:spPr>
          <a:xfrm>
            <a:off x="1028700" y="438775"/>
            <a:ext cx="4807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99" u="none" cap="none" strike="noStrike">
                <a:solidFill>
                  <a:srgbClr val="364C63"/>
                </a:solidFill>
                <a:latin typeface="Roboto"/>
                <a:ea typeface="Roboto"/>
                <a:cs typeface="Roboto"/>
                <a:sym typeface="Roboto"/>
              </a:rPr>
              <a:t>Board of Directors</a:t>
            </a:r>
            <a:endParaRPr b="1">
              <a:solidFill>
                <a:srgbClr val="364C63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79CC7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/>
          <p:nvPr/>
        </p:nvSpPr>
        <p:spPr>
          <a:xfrm>
            <a:off x="5026564" y="4373563"/>
            <a:ext cx="8234873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WHAT IS THE AIAS?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79CC7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3"/>
          <p:cNvSpPr txBox="1"/>
          <p:nvPr/>
        </p:nvSpPr>
        <p:spPr>
          <a:xfrm>
            <a:off x="4401740" y="4373563"/>
            <a:ext cx="9484519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ON A NATIONAL LEVEL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59300" y="9258300"/>
            <a:ext cx="865369" cy="89310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4"/>
          <p:cNvSpPr txBox="1"/>
          <p:nvPr/>
        </p:nvSpPr>
        <p:spPr>
          <a:xfrm>
            <a:off x="1028700" y="438775"/>
            <a:ext cx="5858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99" u="none" cap="none" strike="noStrike">
                <a:solidFill>
                  <a:srgbClr val="364C63"/>
                </a:solidFill>
                <a:latin typeface="Roboto"/>
                <a:ea typeface="Roboto"/>
                <a:cs typeface="Roboto"/>
                <a:sym typeface="Roboto"/>
              </a:rPr>
              <a:t>National Communications</a:t>
            </a:r>
            <a:endParaRPr b="1">
              <a:solidFill>
                <a:srgbClr val="364C63"/>
              </a:solidFill>
            </a:endParaRPr>
          </a:p>
        </p:txBody>
      </p:sp>
      <p:pic>
        <p:nvPicPr>
          <p:cNvPr id="252" name="Google Shape;252;p34"/>
          <p:cNvPicPr preferRelativeResize="0"/>
          <p:nvPr/>
        </p:nvPicPr>
        <p:blipFill rotWithShape="1">
          <a:blip r:embed="rId4">
            <a:alphaModFix/>
          </a:blip>
          <a:srcRect b="71094" l="0" r="0" t="0"/>
          <a:stretch/>
        </p:blipFill>
        <p:spPr>
          <a:xfrm>
            <a:off x="14049170" y="6194503"/>
            <a:ext cx="3210133" cy="3063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4"/>
          <p:cNvPicPr preferRelativeResize="0"/>
          <p:nvPr/>
        </p:nvPicPr>
        <p:blipFill rotWithShape="1">
          <a:blip r:embed="rId5">
            <a:alphaModFix/>
          </a:blip>
          <a:srcRect b="0" l="0" r="0" t="8416"/>
          <a:stretch/>
        </p:blipFill>
        <p:spPr>
          <a:xfrm>
            <a:off x="8249071" y="1028700"/>
            <a:ext cx="5631816" cy="3404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4"/>
          <p:cNvPicPr preferRelativeResize="0"/>
          <p:nvPr/>
        </p:nvPicPr>
        <p:blipFill rotWithShape="1">
          <a:blip r:embed="rId6">
            <a:alphaModFix/>
          </a:blip>
          <a:srcRect b="15189" l="0" r="0" t="0"/>
          <a:stretch/>
        </p:blipFill>
        <p:spPr>
          <a:xfrm>
            <a:off x="14049169" y="1028700"/>
            <a:ext cx="3210133" cy="496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49070" y="4579958"/>
            <a:ext cx="5631788" cy="467834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4"/>
          <p:cNvSpPr txBox="1"/>
          <p:nvPr>
            <p:ph idx="4294967295" type="body"/>
          </p:nvPr>
        </p:nvSpPr>
        <p:spPr>
          <a:xfrm>
            <a:off x="1021400" y="2798750"/>
            <a:ext cx="7210800" cy="621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457200" lvl="0" marL="45720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b="1" lang="en-US" sz="2400" u="sng">
                <a:solidFill>
                  <a:srgbClr val="679CC7"/>
                </a:solidFill>
                <a:latin typeface="Roboto"/>
                <a:ea typeface="Roboto"/>
                <a:cs typeface="Roboto"/>
                <a:sym typeface="Roboto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@aiasorg</a:t>
            </a:r>
            <a:endParaRPr b="1" sz="2400">
              <a:solidFill>
                <a:srgbClr val="679CC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91440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679CC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91440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b="1" lang="en-US" sz="2400" u="sng">
                <a:solidFill>
                  <a:srgbClr val="679CC7"/>
                </a:solidFill>
                <a:latin typeface="Roboto"/>
                <a:ea typeface="Roboto"/>
                <a:cs typeface="Roboto"/>
                <a:sym typeface="Roboto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American Institute of Architecture Students (AIAS)</a:t>
            </a:r>
            <a:endParaRPr b="1" sz="2400">
              <a:solidFill>
                <a:srgbClr val="679CC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91440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679CC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91440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b="1" lang="en-US" sz="2400" u="sng">
                <a:solidFill>
                  <a:srgbClr val="679CC7"/>
                </a:solidFill>
                <a:latin typeface="Roboto"/>
                <a:ea typeface="Roboto"/>
                <a:cs typeface="Roboto"/>
                <a:sym typeface="Roboto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NEWS</a:t>
            </a:r>
            <a:r>
              <a:rPr lang="en-US" sz="2400">
                <a:latin typeface="Roboto"/>
                <a:ea typeface="Roboto"/>
                <a:cs typeface="Roboto"/>
                <a:sym typeface="Roboto"/>
              </a:rPr>
              <a:t> on aias.org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  <a:p>
            <a:pPr indent="0" lvl="0" marL="91440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Roboto"/>
              <a:ea typeface="Roboto"/>
              <a:cs typeface="Roboto"/>
              <a:sym typeface="Roboto"/>
            </a:endParaRPr>
          </a:p>
          <a:p>
            <a:pPr indent="0" lvl="0" marL="91440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679CC7"/>
                </a:solidFill>
                <a:latin typeface="Roboto"/>
                <a:ea typeface="Roboto"/>
                <a:cs typeface="Roboto"/>
                <a:sym typeface="Roboto"/>
              </a:rPr>
              <a:t>Emails &amp; Newsletters: </a:t>
            </a:r>
            <a:r>
              <a:rPr lang="en-US" sz="2400">
                <a:latin typeface="Roboto"/>
                <a:ea typeface="Roboto"/>
                <a:cs typeface="Roboto"/>
                <a:sym typeface="Roboto"/>
              </a:rPr>
              <a:t>You receive as a registered member!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  <a:p>
            <a:pPr indent="0" lvl="0" marL="91440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Roboto"/>
              <a:ea typeface="Roboto"/>
              <a:cs typeface="Roboto"/>
              <a:sym typeface="Roboto"/>
            </a:endParaRPr>
          </a:p>
          <a:p>
            <a:pPr indent="0" lvl="0" marL="91440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679CC7"/>
                </a:solidFill>
                <a:latin typeface="Roboto"/>
                <a:ea typeface="Roboto"/>
                <a:cs typeface="Roboto"/>
                <a:sym typeface="Roboto"/>
              </a:rPr>
              <a:t>Official</a:t>
            </a:r>
            <a:r>
              <a:rPr b="1" lang="en-US" sz="2400">
                <a:solidFill>
                  <a:srgbClr val="679CC7"/>
                </a:solidFill>
                <a:latin typeface="Roboto"/>
                <a:ea typeface="Roboto"/>
                <a:cs typeface="Roboto"/>
                <a:sym typeface="Roboto"/>
              </a:rPr>
              <a:t> AIAS Chapter Gmail:  </a:t>
            </a:r>
            <a:r>
              <a:rPr lang="en-US" sz="2400">
                <a:latin typeface="Roboto"/>
                <a:ea typeface="Roboto"/>
                <a:cs typeface="Roboto"/>
                <a:sym typeface="Roboto"/>
              </a:rPr>
              <a:t>Check in with the </a:t>
            </a:r>
            <a:r>
              <a:rPr lang="en-US" sz="2400" u="sng">
                <a:latin typeface="Roboto"/>
                <a:ea typeface="Roboto"/>
                <a:cs typeface="Roboto"/>
                <a:sym typeface="Roboto"/>
              </a:rPr>
              <a:t>National Vice President</a:t>
            </a:r>
            <a:r>
              <a:rPr lang="en-US" sz="2400">
                <a:latin typeface="Roboto"/>
                <a:ea typeface="Roboto"/>
                <a:cs typeface="Roboto"/>
                <a:sym typeface="Roboto"/>
              </a:rPr>
              <a:t> if you need access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7" name="Google Shape;257;p3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91532" y="2842512"/>
            <a:ext cx="581243" cy="601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191563" y="3925150"/>
            <a:ext cx="581239" cy="601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146650" y="4925579"/>
            <a:ext cx="671100" cy="671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146650" y="5934912"/>
            <a:ext cx="671100" cy="671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146650" y="7325237"/>
            <a:ext cx="671100" cy="671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35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11245" y="1021411"/>
            <a:ext cx="4189847" cy="2306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5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360161" y="1021400"/>
            <a:ext cx="3899138" cy="2306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259300" y="9258300"/>
            <a:ext cx="865369" cy="893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3210960" y="6854045"/>
            <a:ext cx="4048339" cy="2396956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5"/>
          <p:cNvSpPr txBox="1"/>
          <p:nvPr/>
        </p:nvSpPr>
        <p:spPr>
          <a:xfrm>
            <a:off x="1028700" y="438775"/>
            <a:ext cx="6281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99" u="none" cap="none" strike="noStrike">
                <a:solidFill>
                  <a:srgbClr val="364C63"/>
                </a:solidFill>
                <a:latin typeface="Roboto"/>
                <a:ea typeface="Roboto"/>
                <a:cs typeface="Roboto"/>
                <a:sym typeface="Roboto"/>
              </a:rPr>
              <a:t>National Programming</a:t>
            </a:r>
            <a:endParaRPr b="1">
              <a:solidFill>
                <a:srgbClr val="364C63"/>
              </a:solidFill>
            </a:endParaRPr>
          </a:p>
        </p:txBody>
      </p:sp>
      <p:sp>
        <p:nvSpPr>
          <p:cNvPr id="271" name="Google Shape;271;p35"/>
          <p:cNvSpPr txBox="1"/>
          <p:nvPr/>
        </p:nvSpPr>
        <p:spPr>
          <a:xfrm>
            <a:off x="1028700" y="1758150"/>
            <a:ext cx="7173600" cy="67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679CC7"/>
                </a:solidFill>
                <a:latin typeface="Roboto"/>
                <a:ea typeface="Roboto"/>
                <a:cs typeface="Roboto"/>
                <a:sym typeface="Roboto"/>
              </a:rPr>
              <a:t>C</a:t>
            </a:r>
            <a:r>
              <a:rPr b="1" lang="en-US" sz="2000">
                <a:solidFill>
                  <a:srgbClr val="679CC7"/>
                </a:solidFill>
                <a:latin typeface="Roboto"/>
                <a:ea typeface="Roboto"/>
                <a:cs typeface="Roboto"/>
                <a:sym typeface="Roboto"/>
              </a:rPr>
              <a:t>RIT</a:t>
            </a:r>
            <a:r>
              <a:rPr b="1" i="0" lang="en-US" sz="2000" u="none" cap="none" strike="noStrike">
                <a:solidFill>
                  <a:srgbClr val="679CC7"/>
                </a:solidFill>
                <a:latin typeface="Roboto"/>
                <a:ea typeface="Roboto"/>
                <a:cs typeface="Roboto"/>
                <a:sym typeface="Roboto"/>
              </a:rPr>
              <a:t> Journal</a:t>
            </a:r>
            <a:r>
              <a:rPr b="0" i="0" lang="en-US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is the premier publication of students in architecture, design, and associated fields.</a:t>
            </a:r>
            <a:endParaRPr b="0" i="0" sz="2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679CC7"/>
                </a:solidFill>
                <a:latin typeface="Roboto"/>
                <a:ea typeface="Roboto"/>
                <a:cs typeface="Roboto"/>
                <a:sym typeface="Roboto"/>
              </a:rPr>
              <a:t>C</a:t>
            </a:r>
            <a:r>
              <a:rPr b="1" lang="en-US" sz="2000">
                <a:solidFill>
                  <a:srgbClr val="679CC7"/>
                </a:solidFill>
                <a:latin typeface="Roboto"/>
                <a:ea typeface="Roboto"/>
                <a:cs typeface="Roboto"/>
                <a:sym typeface="Roboto"/>
              </a:rPr>
              <a:t>RIT</a:t>
            </a:r>
            <a:r>
              <a:rPr b="1" i="0" lang="en-US" sz="2000" u="none" cap="none" strike="noStrike">
                <a:solidFill>
                  <a:srgbClr val="679CC7"/>
                </a:solidFill>
                <a:latin typeface="Roboto"/>
                <a:ea typeface="Roboto"/>
                <a:cs typeface="Roboto"/>
                <a:sym typeface="Roboto"/>
              </a:rPr>
              <a:t> Scholar </a:t>
            </a:r>
            <a:r>
              <a:rPr b="0" i="0" lang="en-US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is a research-based fellowship program that supports student research.</a:t>
            </a:r>
            <a:endParaRPr sz="2000"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679CC7"/>
                </a:solidFill>
                <a:latin typeface="Roboto"/>
                <a:ea typeface="Roboto"/>
                <a:cs typeface="Roboto"/>
                <a:sym typeface="Roboto"/>
              </a:rPr>
              <a:t>CAMP - Chapter Alumni Mentorship Program</a:t>
            </a:r>
            <a:r>
              <a:rPr b="0" i="0" lang="en-US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is an </a:t>
            </a:r>
            <a:r>
              <a:rPr lang="en-US" sz="2000">
                <a:latin typeface="Roboto"/>
                <a:ea typeface="Roboto"/>
                <a:cs typeface="Roboto"/>
                <a:sym typeface="Roboto"/>
              </a:rPr>
              <a:t>opportunity</a:t>
            </a:r>
            <a:r>
              <a:rPr lang="en-US" sz="20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0" i="0" lang="en-US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to give our alumni who have given their time and resources to the organization, an opportunity to engage with AIAS chapters as their mentors.</a:t>
            </a:r>
            <a:endParaRPr sz="2000"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679CC7"/>
                </a:solidFill>
                <a:latin typeface="Roboto"/>
                <a:ea typeface="Roboto"/>
                <a:cs typeface="Roboto"/>
                <a:sym typeface="Roboto"/>
              </a:rPr>
              <a:t>THRIVE WEBINARS</a:t>
            </a:r>
            <a:r>
              <a:rPr lang="en-US" sz="2000">
                <a:latin typeface="Roboto"/>
                <a:ea typeface="Roboto"/>
                <a:cs typeface="Roboto"/>
                <a:sym typeface="Roboto"/>
              </a:rPr>
              <a:t> are a series of educational sessions and networking events for members.</a:t>
            </a:r>
            <a:endParaRPr sz="2000"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679CC7"/>
                </a:solidFill>
                <a:latin typeface="Roboto"/>
                <a:ea typeface="Roboto"/>
                <a:cs typeface="Roboto"/>
                <a:sym typeface="Roboto"/>
              </a:rPr>
              <a:t>Freedom By Desig</a:t>
            </a:r>
            <a:r>
              <a:rPr b="1" lang="en-US" sz="2000">
                <a:solidFill>
                  <a:srgbClr val="679CC7"/>
                </a:solidFill>
                <a:latin typeface="Roboto"/>
                <a:ea typeface="Roboto"/>
                <a:cs typeface="Roboto"/>
                <a:sym typeface="Roboto"/>
              </a:rPr>
              <a:t>n</a:t>
            </a:r>
            <a:r>
              <a:rPr b="0" i="0" lang="en-US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>
                <a:latin typeface="Roboto"/>
                <a:ea typeface="Roboto"/>
                <a:cs typeface="Roboto"/>
                <a:sym typeface="Roboto"/>
              </a:rPr>
              <a:t>is an A</a:t>
            </a:r>
            <a:r>
              <a:rPr b="0" i="0" lang="en-US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IAS community service program partnered with NCARB to have design-build projects</a:t>
            </a:r>
            <a:endParaRPr sz="2000"/>
          </a:p>
        </p:txBody>
      </p:sp>
      <p:pic>
        <p:nvPicPr>
          <p:cNvPr id="272" name="Google Shape;272;p35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111244" y="3490949"/>
            <a:ext cx="8147949" cy="3279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5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111241" y="6855736"/>
            <a:ext cx="3990367" cy="2395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36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626656" y="4560045"/>
            <a:ext cx="2632644" cy="155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6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32691" y="4560045"/>
            <a:ext cx="2632644" cy="155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6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580822" y="4560045"/>
            <a:ext cx="2632644" cy="155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7259300" y="9258300"/>
            <a:ext cx="865369" cy="893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6">
            <a:hlinkClick r:id="rId10"/>
          </p:cNvPr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532691" y="6282390"/>
            <a:ext cx="8709979" cy="2975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6">
            <a:hlinkClick r:id="rId12"/>
          </p:cNvPr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549321" y="1028700"/>
            <a:ext cx="8709979" cy="3346084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6"/>
          <p:cNvSpPr txBox="1"/>
          <p:nvPr/>
        </p:nvSpPr>
        <p:spPr>
          <a:xfrm>
            <a:off x="1028700" y="438775"/>
            <a:ext cx="13354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99" u="none" cap="none" strike="noStrike">
                <a:solidFill>
                  <a:srgbClr val="364C63"/>
                </a:solidFill>
                <a:latin typeface="Roboto"/>
                <a:ea typeface="Roboto"/>
                <a:cs typeface="Roboto"/>
                <a:sym typeface="Roboto"/>
              </a:rPr>
              <a:t>Competitions | Scholarships </a:t>
            </a:r>
            <a:r>
              <a:rPr b="1" lang="en-US" sz="3399">
                <a:solidFill>
                  <a:srgbClr val="364C63"/>
                </a:solidFill>
                <a:latin typeface="Roboto"/>
                <a:ea typeface="Roboto"/>
                <a:cs typeface="Roboto"/>
                <a:sym typeface="Roboto"/>
              </a:rPr>
              <a:t>&amp; </a:t>
            </a:r>
            <a:r>
              <a:rPr b="1" i="0" lang="en-US" sz="3399" u="none" cap="none" strike="noStrike">
                <a:solidFill>
                  <a:srgbClr val="364C63"/>
                </a:solidFill>
                <a:latin typeface="Roboto"/>
                <a:ea typeface="Roboto"/>
                <a:cs typeface="Roboto"/>
                <a:sym typeface="Roboto"/>
              </a:rPr>
              <a:t>Fellowships | Car</a:t>
            </a:r>
            <a:r>
              <a:rPr b="1" lang="en-US" sz="3399">
                <a:solidFill>
                  <a:srgbClr val="364C63"/>
                </a:solidFill>
                <a:latin typeface="Roboto"/>
                <a:ea typeface="Roboto"/>
                <a:cs typeface="Roboto"/>
                <a:sym typeface="Roboto"/>
              </a:rPr>
              <a:t>eer Center</a:t>
            </a:r>
            <a:endParaRPr b="1">
              <a:solidFill>
                <a:srgbClr val="364C63"/>
              </a:solidFill>
            </a:endParaRPr>
          </a:p>
        </p:txBody>
      </p:sp>
      <p:sp>
        <p:nvSpPr>
          <p:cNvPr id="285" name="Google Shape;285;p36"/>
          <p:cNvSpPr txBox="1"/>
          <p:nvPr/>
        </p:nvSpPr>
        <p:spPr>
          <a:xfrm>
            <a:off x="1028700" y="2325825"/>
            <a:ext cx="7307700" cy="60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679CC7"/>
                </a:solidFill>
                <a:latin typeface="Roboto"/>
                <a:ea typeface="Roboto"/>
                <a:cs typeface="Roboto"/>
                <a:sym typeface="Roboto"/>
              </a:rPr>
              <a:t>Competitions</a:t>
            </a:r>
            <a:endParaRPr b="1" sz="2200">
              <a:solidFill>
                <a:srgbClr val="679CC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8300" lvl="0" marL="45720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Char char="●"/>
            </a:pPr>
            <a:r>
              <a:rPr lang="en-US" sz="2200">
                <a:latin typeface="Roboto"/>
                <a:ea typeface="Roboto"/>
                <a:cs typeface="Roboto"/>
                <a:sym typeface="Roboto"/>
              </a:rPr>
              <a:t>AIAS hosts and sponsors design competitions for members to apply their design skills. 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679CC7"/>
                </a:solidFill>
                <a:latin typeface="Roboto"/>
                <a:ea typeface="Roboto"/>
                <a:cs typeface="Roboto"/>
                <a:sym typeface="Roboto"/>
              </a:rPr>
              <a:t>Scholarships &amp; Fellowships </a:t>
            </a:r>
            <a:endParaRPr b="1" sz="2200">
              <a:solidFill>
                <a:srgbClr val="679CC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8300" lvl="0" marL="45720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Char char="●"/>
            </a:pPr>
            <a:r>
              <a:rPr lang="en-US" sz="2200">
                <a:latin typeface="Roboto"/>
                <a:ea typeface="Roboto"/>
                <a:cs typeface="Roboto"/>
                <a:sym typeface="Roboto"/>
              </a:rPr>
              <a:t>The National Office updates and maintains the page for students to get the most up-to-date information. 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  <a:p>
            <a:pPr indent="-368300" lvl="0" marL="45720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Char char="●"/>
            </a:pPr>
            <a:r>
              <a:rPr lang="en-US" sz="2200">
                <a:latin typeface="Roboto"/>
                <a:ea typeface="Roboto"/>
                <a:cs typeface="Roboto"/>
                <a:sym typeface="Roboto"/>
              </a:rPr>
              <a:t>If you know any scholarships/fellowships, you can submit them to the list! 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679CC7"/>
                </a:solidFill>
                <a:latin typeface="Roboto"/>
                <a:ea typeface="Roboto"/>
                <a:cs typeface="Roboto"/>
                <a:sym typeface="Roboto"/>
              </a:rPr>
              <a:t>Career Center</a:t>
            </a:r>
            <a:endParaRPr b="1" sz="2200">
              <a:solidFill>
                <a:srgbClr val="679CC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8300" lvl="0" marL="45720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Char char="●"/>
            </a:pPr>
            <a:r>
              <a:rPr lang="en-US" sz="2200">
                <a:latin typeface="Roboto"/>
                <a:ea typeface="Roboto"/>
                <a:cs typeface="Roboto"/>
                <a:sym typeface="Roboto"/>
              </a:rPr>
              <a:t>The National Office updates and maintains the page for </a:t>
            </a:r>
            <a:r>
              <a:rPr lang="en-US" sz="2200">
                <a:latin typeface="Roboto"/>
                <a:ea typeface="Roboto"/>
                <a:cs typeface="Roboto"/>
                <a:sym typeface="Roboto"/>
              </a:rPr>
              <a:t>students</a:t>
            </a:r>
            <a:r>
              <a:rPr lang="en-US" sz="2200">
                <a:latin typeface="Roboto"/>
                <a:ea typeface="Roboto"/>
                <a:cs typeface="Roboto"/>
                <a:sym typeface="Roboto"/>
              </a:rPr>
              <a:t> to get the </a:t>
            </a:r>
            <a:r>
              <a:rPr lang="en-US" sz="2200">
                <a:latin typeface="Roboto"/>
                <a:ea typeface="Roboto"/>
                <a:cs typeface="Roboto"/>
                <a:sym typeface="Roboto"/>
              </a:rPr>
              <a:t>latest</a:t>
            </a:r>
            <a:r>
              <a:rPr lang="en-US" sz="2200">
                <a:latin typeface="Roboto"/>
                <a:ea typeface="Roboto"/>
                <a:cs typeface="Roboto"/>
                <a:sym typeface="Roboto"/>
              </a:rPr>
              <a:t> job opportunities 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59300" y="9258300"/>
            <a:ext cx="865369" cy="893105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7"/>
          <p:cNvSpPr txBox="1"/>
          <p:nvPr/>
        </p:nvSpPr>
        <p:spPr>
          <a:xfrm>
            <a:off x="1028700" y="438775"/>
            <a:ext cx="5333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99" u="none" cap="none" strike="noStrike">
                <a:solidFill>
                  <a:srgbClr val="364C63"/>
                </a:solidFill>
                <a:latin typeface="Roboto"/>
                <a:ea typeface="Roboto"/>
                <a:cs typeface="Roboto"/>
                <a:sym typeface="Roboto"/>
              </a:rPr>
              <a:t>AIAS Merchandise</a:t>
            </a:r>
            <a:endParaRPr b="1">
              <a:solidFill>
                <a:srgbClr val="364C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2" name="Google Shape;29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92423" y="5298624"/>
            <a:ext cx="3049641" cy="3054614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93" name="Google Shape;293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046717" y="5298626"/>
            <a:ext cx="2805437" cy="3054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968322" y="1956770"/>
            <a:ext cx="3062653" cy="3072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590828" y="1919163"/>
            <a:ext cx="3072694" cy="3072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14325" y="5247970"/>
            <a:ext cx="3049649" cy="304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14325" y="1919165"/>
            <a:ext cx="3147903" cy="3147899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7"/>
          <p:cNvSpPr txBox="1"/>
          <p:nvPr/>
        </p:nvSpPr>
        <p:spPr>
          <a:xfrm>
            <a:off x="1028700" y="1419600"/>
            <a:ext cx="6185700" cy="74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679CC7"/>
                </a:solidFill>
                <a:latin typeface="Roboto"/>
                <a:ea typeface="Roboto"/>
                <a:cs typeface="Roboto"/>
                <a:sym typeface="Roboto"/>
              </a:rPr>
              <a:t>National</a:t>
            </a:r>
            <a:endParaRPr b="1" sz="2200">
              <a:solidFill>
                <a:srgbClr val="679CC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8300" lvl="0" marL="91440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Char char="●"/>
            </a:pPr>
            <a:r>
              <a:rPr lang="en-US" sz="2200">
                <a:latin typeface="Roboto"/>
                <a:ea typeface="Roboto"/>
                <a:cs typeface="Roboto"/>
                <a:sym typeface="Roboto"/>
              </a:rPr>
              <a:t>Canvas Bags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  <a:p>
            <a:pPr indent="-368300" lvl="0" marL="91440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Char char="●"/>
            </a:pPr>
            <a:r>
              <a:rPr lang="en-US" sz="2200">
                <a:latin typeface="Roboto"/>
                <a:ea typeface="Roboto"/>
                <a:cs typeface="Roboto"/>
                <a:sym typeface="Roboto"/>
              </a:rPr>
              <a:t>Stickers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  <a:p>
            <a:pPr indent="-368300" lvl="0" marL="91440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Char char="●"/>
            </a:pPr>
            <a:r>
              <a:rPr lang="en-US" sz="2200">
                <a:latin typeface="Roboto"/>
                <a:ea typeface="Roboto"/>
                <a:cs typeface="Roboto"/>
                <a:sym typeface="Roboto"/>
              </a:rPr>
              <a:t>Pins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  <a:p>
            <a:pPr indent="-368300" lvl="0" marL="91440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Char char="●"/>
            </a:pPr>
            <a:r>
              <a:rPr lang="en-US" sz="2200">
                <a:latin typeface="Roboto"/>
                <a:ea typeface="Roboto"/>
                <a:cs typeface="Roboto"/>
                <a:sym typeface="Roboto"/>
              </a:rPr>
              <a:t>Shirts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200">
                <a:solidFill>
                  <a:srgbClr val="679CC7"/>
                </a:solidFill>
                <a:latin typeface="Roboto"/>
                <a:ea typeface="Roboto"/>
                <a:cs typeface="Roboto"/>
                <a:sym typeface="Roboto"/>
              </a:rPr>
              <a:t>Quad/Regional</a:t>
            </a:r>
            <a:endParaRPr b="1" sz="2200">
              <a:solidFill>
                <a:srgbClr val="679CC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8300" lvl="0" marL="91440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"/>
              <a:buChar char="●"/>
            </a:pPr>
            <a:r>
              <a:rPr lang="en-US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Quad Shirts</a:t>
            </a:r>
            <a:endParaRPr sz="2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8300" lvl="0" marL="91440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"/>
              <a:buChar char="●"/>
            </a:pPr>
            <a:r>
              <a:rPr lang="en-US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Quad Stickers</a:t>
            </a:r>
            <a:endParaRPr sz="2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200">
                <a:solidFill>
                  <a:srgbClr val="679CC7"/>
                </a:solidFill>
                <a:latin typeface="Roboto"/>
                <a:ea typeface="Roboto"/>
                <a:cs typeface="Roboto"/>
                <a:sym typeface="Roboto"/>
              </a:rPr>
              <a:t>Graduation</a:t>
            </a:r>
            <a:endParaRPr b="1" sz="2200">
              <a:solidFill>
                <a:srgbClr val="679CC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8300" lvl="0" marL="91440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"/>
              <a:buChar char="●"/>
            </a:pPr>
            <a:r>
              <a:rPr lang="en-US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Graduation Cords</a:t>
            </a:r>
            <a:endParaRPr sz="2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8300" lvl="0" marL="91440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"/>
              <a:buChar char="●"/>
            </a:pPr>
            <a:r>
              <a:rPr lang="en-US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Graduation Stoles</a:t>
            </a:r>
            <a:endParaRPr sz="2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Log into your AIAS account to check out more merchandise!</a:t>
            </a:r>
            <a:endParaRPr sz="2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38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667550" y="5271025"/>
            <a:ext cx="4591749" cy="2582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667550" y="2329575"/>
            <a:ext cx="4591750" cy="2716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66390" y="2329575"/>
            <a:ext cx="4591765" cy="2743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259300" y="9258300"/>
            <a:ext cx="865369" cy="893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8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966389" y="5240028"/>
            <a:ext cx="4591756" cy="2717397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38"/>
          <p:cNvSpPr txBox="1"/>
          <p:nvPr/>
        </p:nvSpPr>
        <p:spPr>
          <a:xfrm>
            <a:off x="1028700" y="438785"/>
            <a:ext cx="9148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99">
                <a:solidFill>
                  <a:srgbClr val="364C63"/>
                </a:solidFill>
                <a:latin typeface="Roboto"/>
                <a:ea typeface="Roboto"/>
                <a:cs typeface="Roboto"/>
                <a:sym typeface="Roboto"/>
              </a:rPr>
              <a:t>Recognizing</a:t>
            </a:r>
            <a:r>
              <a:rPr b="1" i="0" lang="en-US" sz="3399" u="none" cap="none" strike="noStrike">
                <a:solidFill>
                  <a:srgbClr val="364C63"/>
                </a:solidFill>
                <a:latin typeface="Roboto"/>
                <a:ea typeface="Roboto"/>
                <a:cs typeface="Roboto"/>
                <a:sym typeface="Roboto"/>
              </a:rPr>
              <a:t> Hard Work and Accomplishments</a:t>
            </a:r>
            <a:endParaRPr b="1">
              <a:solidFill>
                <a:srgbClr val="364C63"/>
              </a:solidFill>
            </a:endParaRPr>
          </a:p>
        </p:txBody>
      </p:sp>
      <p:sp>
        <p:nvSpPr>
          <p:cNvPr id="309" name="Google Shape;309;p38"/>
          <p:cNvSpPr txBox="1"/>
          <p:nvPr/>
        </p:nvSpPr>
        <p:spPr>
          <a:xfrm>
            <a:off x="1028700" y="2129700"/>
            <a:ext cx="5646300" cy="60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679CC7"/>
                </a:solidFill>
                <a:latin typeface="Roboto"/>
                <a:ea typeface="Roboto"/>
                <a:cs typeface="Roboto"/>
                <a:sym typeface="Roboto"/>
              </a:rPr>
              <a:t>Chapter Leader of the Month</a:t>
            </a:r>
            <a:r>
              <a:rPr lang="en-US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highlights the outstanding dedication and accomplishments of one of its members every month.</a:t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679CC7"/>
                </a:solidFill>
                <a:latin typeface="Roboto"/>
                <a:ea typeface="Roboto"/>
                <a:cs typeface="Roboto"/>
                <a:sym typeface="Roboto"/>
              </a:rPr>
              <a:t>AIAS Honor Awards </a:t>
            </a:r>
            <a:r>
              <a:rPr lang="en-US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publicly</a:t>
            </a:r>
            <a:r>
              <a:rPr lang="en-US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recognize individuals and groups for their exemplary work in areas such as leadership, collaboration, scholarship, and service. </a:t>
            </a:r>
            <a:endParaRPr sz="2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679CC7"/>
                </a:solidFill>
                <a:latin typeface="Roboto"/>
                <a:ea typeface="Roboto"/>
                <a:cs typeface="Roboto"/>
                <a:sym typeface="Roboto"/>
              </a:rPr>
              <a:t>Celebrating the Graduating Class</a:t>
            </a:r>
            <a:r>
              <a:rPr lang="en-US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honors the hardworking and deserving members graduating this year.</a:t>
            </a:r>
            <a:endParaRPr sz="2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59300" y="9258300"/>
            <a:ext cx="865369" cy="893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9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05946" y="4023227"/>
            <a:ext cx="4596092" cy="2627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9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226734" y="4023227"/>
            <a:ext cx="4032566" cy="5227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9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0" l="20607" r="24475" t="0"/>
          <a:stretch/>
        </p:blipFill>
        <p:spPr>
          <a:xfrm>
            <a:off x="13650652" y="1040112"/>
            <a:ext cx="3608646" cy="2842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9">
            <a:hlinkClick r:id="rId10"/>
          </p:cNvPr>
          <p:cNvPicPr preferRelativeResize="0"/>
          <p:nvPr/>
        </p:nvPicPr>
        <p:blipFill rotWithShape="1">
          <a:blip r:embed="rId11">
            <a:alphaModFix/>
          </a:blip>
          <a:srcRect b="4681" l="0" r="0" t="4681"/>
          <a:stretch/>
        </p:blipFill>
        <p:spPr>
          <a:xfrm>
            <a:off x="8505946" y="6786244"/>
            <a:ext cx="4596090" cy="2464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9">
            <a:hlinkClick r:id="rId12"/>
          </p:cNvPr>
          <p:cNvPicPr preferRelativeResize="0"/>
          <p:nvPr/>
        </p:nvPicPr>
        <p:blipFill rotWithShape="1">
          <a:blip r:embed="rId13">
            <a:alphaModFix/>
          </a:blip>
          <a:srcRect b="0" l="1384" r="0" t="0"/>
          <a:stretch/>
        </p:blipFill>
        <p:spPr>
          <a:xfrm>
            <a:off x="8505946" y="1040112"/>
            <a:ext cx="5024209" cy="2842486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9"/>
          <p:cNvSpPr txBox="1"/>
          <p:nvPr/>
        </p:nvSpPr>
        <p:spPr>
          <a:xfrm>
            <a:off x="1028700" y="438775"/>
            <a:ext cx="14826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99" u="none" cap="none" strike="noStrike">
                <a:solidFill>
                  <a:srgbClr val="364C63"/>
                </a:solidFill>
                <a:latin typeface="Roboto"/>
                <a:ea typeface="Roboto"/>
                <a:cs typeface="Roboto"/>
                <a:sym typeface="Roboto"/>
              </a:rPr>
              <a:t>National Committees, </a:t>
            </a:r>
            <a:r>
              <a:rPr b="1" lang="en-US" sz="3399">
                <a:solidFill>
                  <a:srgbClr val="364C63"/>
                </a:solidFill>
                <a:latin typeface="Roboto"/>
                <a:ea typeface="Roboto"/>
                <a:cs typeface="Roboto"/>
                <a:sym typeface="Roboto"/>
              </a:rPr>
              <a:t>Task Forces</a:t>
            </a:r>
            <a:r>
              <a:rPr b="1" i="0" lang="en-US" sz="3399" u="none" cap="none" strike="noStrike">
                <a:solidFill>
                  <a:srgbClr val="364C63"/>
                </a:solidFill>
                <a:latin typeface="Roboto"/>
                <a:ea typeface="Roboto"/>
                <a:cs typeface="Roboto"/>
                <a:sym typeface="Roboto"/>
              </a:rPr>
              <a:t>, and Leadership Opportunit</a:t>
            </a:r>
            <a:r>
              <a:rPr b="1" lang="en-US" sz="3399">
                <a:solidFill>
                  <a:srgbClr val="364C63"/>
                </a:solidFill>
                <a:latin typeface="Roboto"/>
                <a:ea typeface="Roboto"/>
                <a:cs typeface="Roboto"/>
                <a:sym typeface="Roboto"/>
              </a:rPr>
              <a:t>ies</a:t>
            </a:r>
            <a:endParaRPr b="1">
              <a:solidFill>
                <a:srgbClr val="364C63"/>
              </a:solidFill>
            </a:endParaRPr>
          </a:p>
        </p:txBody>
      </p:sp>
      <p:sp>
        <p:nvSpPr>
          <p:cNvPr id="321" name="Google Shape;321;p39"/>
          <p:cNvSpPr txBox="1"/>
          <p:nvPr/>
        </p:nvSpPr>
        <p:spPr>
          <a:xfrm>
            <a:off x="1028700" y="1318838"/>
            <a:ext cx="7477200" cy="76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679CC7"/>
                </a:solidFill>
                <a:latin typeface="Roboto"/>
                <a:ea typeface="Roboto"/>
                <a:cs typeface="Roboto"/>
                <a:sym typeface="Roboto"/>
              </a:rPr>
              <a:t>Committees and Task Forces</a:t>
            </a: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is a method the AIAS works each year to address issues affecting students around the world.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2000">
                <a:solidFill>
                  <a:srgbClr val="679CC7"/>
                </a:solidFill>
                <a:latin typeface="Roboto"/>
                <a:ea typeface="Roboto"/>
                <a:cs typeface="Roboto"/>
                <a:sym typeface="Roboto"/>
              </a:rPr>
              <a:t>NCARB Student Licensing Advisor</a:t>
            </a: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is a role to be trained and updated about AXP Hours, the connection between admin/faculty and the student, and go to sessions about Health Safety and Welfare (HSW)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2000">
                <a:solidFill>
                  <a:srgbClr val="679CC7"/>
                </a:solidFill>
                <a:latin typeface="Roboto"/>
                <a:ea typeface="Roboto"/>
                <a:cs typeface="Roboto"/>
                <a:sym typeface="Roboto"/>
              </a:rPr>
              <a:t>AIAS Activists </a:t>
            </a: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program is an action-focused program as they work to research and present their chosen topics.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2000">
                <a:solidFill>
                  <a:srgbClr val="679CC7"/>
                </a:solidFill>
                <a:latin typeface="Roboto"/>
                <a:ea typeface="Roboto"/>
                <a:cs typeface="Roboto"/>
                <a:sym typeface="Roboto"/>
              </a:rPr>
              <a:t>AIAS Board of Directors</a:t>
            </a: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are students or recent graduates elected annually by members to serve the AIAS' highest office to run the organization.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679CC7"/>
                </a:solidFill>
                <a:latin typeface="Roboto"/>
                <a:ea typeface="Roboto"/>
                <a:cs typeface="Roboto"/>
                <a:sym typeface="Roboto"/>
              </a:rPr>
              <a:t>NAAB Accreditation Team Student Representative</a:t>
            </a: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serves as a member of a team evaluating architecture programs for accreditation decisions.</a:t>
            </a:r>
            <a:endParaRPr sz="2000" u="sng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4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083071" y="6780060"/>
            <a:ext cx="4176227" cy="2470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0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617035" y="6780060"/>
            <a:ext cx="4176227" cy="2470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657710" y="1024435"/>
            <a:ext cx="4124959" cy="2441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7259300" y="9258300"/>
            <a:ext cx="865369" cy="893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617035" y="3682439"/>
            <a:ext cx="8642266" cy="2880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3087616" y="1021400"/>
            <a:ext cx="4130999" cy="2444179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0"/>
          <p:cNvSpPr txBox="1"/>
          <p:nvPr/>
        </p:nvSpPr>
        <p:spPr>
          <a:xfrm>
            <a:off x="1028700" y="438775"/>
            <a:ext cx="6662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99" u="none" cap="none" strike="noStrike">
                <a:solidFill>
                  <a:srgbClr val="364C63"/>
                </a:solidFill>
                <a:latin typeface="Roboto"/>
                <a:ea typeface="Roboto"/>
                <a:cs typeface="Roboto"/>
                <a:sym typeface="Roboto"/>
              </a:rPr>
              <a:t>National Conferences and Events</a:t>
            </a:r>
            <a:endParaRPr b="1">
              <a:solidFill>
                <a:srgbClr val="364C63"/>
              </a:solidFill>
            </a:endParaRPr>
          </a:p>
        </p:txBody>
      </p:sp>
      <p:sp>
        <p:nvSpPr>
          <p:cNvPr id="333" name="Google Shape;333;p40"/>
          <p:cNvSpPr txBox="1"/>
          <p:nvPr/>
        </p:nvSpPr>
        <p:spPr>
          <a:xfrm>
            <a:off x="1028700" y="2367450"/>
            <a:ext cx="6728400" cy="60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2200">
                <a:solidFill>
                  <a:srgbClr val="679CC7"/>
                </a:solidFill>
                <a:latin typeface="Roboto"/>
                <a:ea typeface="Roboto"/>
                <a:cs typeface="Roboto"/>
                <a:sym typeface="Roboto"/>
              </a:rPr>
              <a:t>Grassroots </a:t>
            </a:r>
            <a:r>
              <a:rPr lang="en-US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is our summer conference with a weekend's worth of chapter and personal leadership training, community building, and innovative content.</a:t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2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2200">
                <a:solidFill>
                  <a:srgbClr val="679CC7"/>
                </a:solidFill>
                <a:latin typeface="Roboto"/>
                <a:ea typeface="Roboto"/>
                <a:cs typeface="Roboto"/>
                <a:sym typeface="Roboto"/>
              </a:rPr>
              <a:t>FORUM</a:t>
            </a:r>
            <a:r>
              <a:rPr lang="en-US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is our winter conference where we learn from other leaders, discuss issues relevant to architecture and design education, and conduct official AIAS business.</a:t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2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679CC7"/>
                </a:solidFill>
                <a:latin typeface="Roboto"/>
                <a:ea typeface="Roboto"/>
                <a:cs typeface="Roboto"/>
                <a:sym typeface="Roboto"/>
              </a:rPr>
              <a:t>Leadership Day</a:t>
            </a:r>
            <a:r>
              <a:rPr lang="en-US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is the day that we spend time learning about all things AIAS, including how to run a chapter, how to become involved nationally in the AIAS, the AIAS’ roles within your school, and more! 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85116" y="5462730"/>
            <a:ext cx="4010448" cy="26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259300" y="9258300"/>
            <a:ext cx="865369" cy="893105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41"/>
          <p:cNvSpPr txBox="1"/>
          <p:nvPr/>
        </p:nvSpPr>
        <p:spPr>
          <a:xfrm>
            <a:off x="1028700" y="438775"/>
            <a:ext cx="6004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99" u="none" cap="none" strike="noStrike">
                <a:solidFill>
                  <a:srgbClr val="364C63"/>
                </a:solidFill>
                <a:latin typeface="Roboto"/>
                <a:ea typeface="Roboto"/>
                <a:cs typeface="Roboto"/>
                <a:sym typeface="Roboto"/>
              </a:rPr>
              <a:t>Council of Presidents</a:t>
            </a:r>
            <a:endParaRPr b="1">
              <a:solidFill>
                <a:srgbClr val="364C63"/>
              </a:solidFill>
            </a:endParaRPr>
          </a:p>
        </p:txBody>
      </p:sp>
      <p:pic>
        <p:nvPicPr>
          <p:cNvPr id="341" name="Google Shape;341;p41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70054" y="2086225"/>
            <a:ext cx="6225526" cy="310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41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70050" y="5462730"/>
            <a:ext cx="2063044" cy="2667105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3" name="Google Shape;343;p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247562" y="2121011"/>
            <a:ext cx="3970937" cy="6038416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44" name="Google Shape;344;p41"/>
          <p:cNvSpPr txBox="1"/>
          <p:nvPr/>
        </p:nvSpPr>
        <p:spPr>
          <a:xfrm>
            <a:off x="1028700" y="1419588"/>
            <a:ext cx="5689500" cy="83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Roboto"/>
                <a:ea typeface="Roboto"/>
                <a:cs typeface="Roboto"/>
                <a:sym typeface="Roboto"/>
              </a:rPr>
              <a:t>Being a </a:t>
            </a:r>
            <a:r>
              <a:rPr lang="en-US" sz="2200">
                <a:latin typeface="Roboto"/>
                <a:ea typeface="Roboto"/>
                <a:cs typeface="Roboto"/>
                <a:sym typeface="Roboto"/>
              </a:rPr>
              <a:t>representative for your chapter as Chapter President to: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  <a:p>
            <a:pPr indent="-368300" lvl="0" marL="45720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Char char="●"/>
            </a:pPr>
            <a:r>
              <a:rPr b="1" lang="en-US" sz="2200">
                <a:solidFill>
                  <a:srgbClr val="679CC7"/>
                </a:solidFill>
                <a:latin typeface="Roboto"/>
                <a:ea typeface="Roboto"/>
                <a:cs typeface="Roboto"/>
                <a:sym typeface="Roboto"/>
              </a:rPr>
              <a:t>Vote</a:t>
            </a:r>
            <a:r>
              <a:rPr lang="en-US" sz="2200">
                <a:latin typeface="Roboto"/>
                <a:ea typeface="Roboto"/>
                <a:cs typeface="Roboto"/>
                <a:sym typeface="Roboto"/>
              </a:rPr>
              <a:t> on important motions, amendments about the organization. During the Winter CoP, chapters will vote in National Elections for the next AIAS Officers and Directors.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  <a:p>
            <a:pPr indent="-368300" lvl="0" marL="45720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Char char="●"/>
            </a:pPr>
            <a:r>
              <a:rPr lang="en-US" sz="2200">
                <a:latin typeface="Roboto"/>
                <a:ea typeface="Roboto"/>
                <a:cs typeface="Roboto"/>
                <a:sym typeface="Roboto"/>
              </a:rPr>
              <a:t>If there is a scheduling conflict, you can appoint a </a:t>
            </a:r>
            <a:r>
              <a:rPr b="1" lang="en-US" sz="2200">
                <a:solidFill>
                  <a:srgbClr val="679CC7"/>
                </a:solidFill>
                <a:latin typeface="Roboto"/>
                <a:ea typeface="Roboto"/>
                <a:cs typeface="Roboto"/>
                <a:sym typeface="Roboto"/>
              </a:rPr>
              <a:t>Delegate</a:t>
            </a:r>
            <a:r>
              <a:rPr b="1" lang="en-US" sz="22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00">
                <a:latin typeface="Roboto"/>
                <a:ea typeface="Roboto"/>
                <a:cs typeface="Roboto"/>
                <a:sym typeface="Roboto"/>
              </a:rPr>
              <a:t>from your chapter. If not, you can request another Chapter President/Delegate to be your </a:t>
            </a:r>
            <a:r>
              <a:rPr b="1" lang="en-US" sz="2200">
                <a:solidFill>
                  <a:srgbClr val="679CC7"/>
                </a:solidFill>
                <a:latin typeface="Roboto"/>
                <a:ea typeface="Roboto"/>
                <a:cs typeface="Roboto"/>
                <a:sym typeface="Roboto"/>
              </a:rPr>
              <a:t>Proxy.</a:t>
            </a:r>
            <a:endParaRPr b="1" sz="2200">
              <a:solidFill>
                <a:srgbClr val="679CC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Roboto"/>
                <a:ea typeface="Roboto"/>
                <a:cs typeface="Roboto"/>
                <a:sym typeface="Roboto"/>
              </a:rPr>
              <a:t>Chat with the National Vice President about confirming yourself as your chapter representative. 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Roboto"/>
                <a:ea typeface="Roboto"/>
                <a:cs typeface="Roboto"/>
                <a:sym typeface="Roboto"/>
              </a:rPr>
              <a:t>Chat with the National President to talk about CoP Agendas, motions, and amendments.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42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68756" y="2468228"/>
            <a:ext cx="6319650" cy="1946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2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118375" y="7178605"/>
            <a:ext cx="4140926" cy="1581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2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121175" y="4751905"/>
            <a:ext cx="2132759" cy="2132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121182" y="1028700"/>
            <a:ext cx="7138128" cy="1439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2">
            <a:hlinkClick r:id="rId10"/>
          </p:cNvPr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3235289" y="4751901"/>
            <a:ext cx="4024011" cy="2132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2">
            <a:hlinkClick r:id="rId12"/>
          </p:cNvPr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121175" y="7331008"/>
            <a:ext cx="2832944" cy="1581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4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7259300" y="9258300"/>
            <a:ext cx="865369" cy="893105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42"/>
          <p:cNvSpPr txBox="1"/>
          <p:nvPr/>
        </p:nvSpPr>
        <p:spPr>
          <a:xfrm>
            <a:off x="1028700" y="438775"/>
            <a:ext cx="7346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99" u="none" cap="none" strike="noStrike">
                <a:solidFill>
                  <a:srgbClr val="364C63"/>
                </a:solidFill>
                <a:latin typeface="Roboto"/>
                <a:ea typeface="Roboto"/>
                <a:cs typeface="Roboto"/>
                <a:sym typeface="Roboto"/>
              </a:rPr>
              <a:t>Connect with the Alliance</a:t>
            </a:r>
            <a:endParaRPr b="1">
              <a:solidFill>
                <a:srgbClr val="364C63"/>
              </a:solidFill>
            </a:endParaRPr>
          </a:p>
        </p:txBody>
      </p:sp>
      <p:sp>
        <p:nvSpPr>
          <p:cNvPr id="357" name="Google Shape;357;p42"/>
          <p:cNvSpPr txBox="1"/>
          <p:nvPr/>
        </p:nvSpPr>
        <p:spPr>
          <a:xfrm>
            <a:off x="1019100" y="1325700"/>
            <a:ext cx="7225800" cy="76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ACSA </a:t>
            </a:r>
            <a:r>
              <a:rPr b="1" lang="en-US" sz="2000">
                <a:latin typeface="Roboto"/>
                <a:ea typeface="Roboto"/>
                <a:cs typeface="Roboto"/>
                <a:sym typeface="Roboto"/>
              </a:rPr>
              <a:t>- </a:t>
            </a:r>
            <a:r>
              <a:rPr b="1" i="0" lang="en-US" sz="2000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Association of Collegiate Schools of Architecture </a:t>
            </a:r>
            <a:endParaRPr b="1" i="0" sz="2000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91440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en-US" sz="2000">
                <a:latin typeface="Roboto"/>
                <a:ea typeface="Roboto"/>
                <a:cs typeface="Roboto"/>
                <a:sym typeface="Roboto"/>
              </a:rPr>
              <a:t>National Vice President is the Student Director for the ACSA Board of Directors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indent="-355600" lvl="0" marL="91440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ACSA</a:t>
            </a: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Liaison sits on AIAS BoD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AIA - American Institute of Architects </a:t>
            </a:r>
            <a:endParaRPr b="1" i="0" sz="2000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91440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en-US" sz="2000">
                <a:latin typeface="Roboto"/>
                <a:ea typeface="Roboto"/>
                <a:cs typeface="Roboto"/>
                <a:sym typeface="Roboto"/>
              </a:rPr>
              <a:t>National President sits on the AIA Strategic Council and then on the Board of Directors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indent="-355600" lvl="0" marL="91440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AIA </a:t>
            </a: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Liaison sits on AIAS BoD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NAAB - National Architectural Accrediting Board </a:t>
            </a:r>
            <a:endParaRPr b="1" i="0" sz="2000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91440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●"/>
            </a:pP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AIAS Member sits on NAAB BoD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NCARB - National Council of Architectural Registration Boards </a:t>
            </a:r>
            <a:endParaRPr b="1" i="0" sz="2000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91440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●"/>
            </a:pP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NCARB Liaison sits on AIAS BoD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NOMA/S - National Organization of Minority Architects</a:t>
            </a:r>
            <a:endParaRPr b="1" i="0" sz="2000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91440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●"/>
            </a:pP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NOMA </a:t>
            </a: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Liaison</a:t>
            </a: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sits on AIAS BoD</a:t>
            </a:r>
            <a:endParaRPr b="0" i="0" sz="2000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/>
          <p:nvPr/>
        </p:nvSpPr>
        <p:spPr>
          <a:xfrm>
            <a:off x="1028700" y="3828097"/>
            <a:ext cx="16230600" cy="25260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 AIAS is an</a:t>
            </a:r>
            <a:r>
              <a:rPr b="1" i="0" lang="en-US" sz="4800" u="none" cap="none" strike="noStrike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independent, nonprofit, student-run</a:t>
            </a:r>
            <a:r>
              <a:rPr b="0" i="0" lang="en-US" sz="4800" u="none" cap="none" strike="noStrik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organization dedicated to advancing leadership, design, and service among architecture students</a:t>
            </a:r>
            <a:endParaRPr/>
          </a:p>
        </p:txBody>
      </p:sp>
      <p:pic>
        <p:nvPicPr>
          <p:cNvPr id="107" name="Google Shape;10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59300" y="9258300"/>
            <a:ext cx="865369" cy="893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79CC7"/>
        </a:solidFill>
      </p:bgPr>
    </p:bg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3"/>
          <p:cNvSpPr txBox="1"/>
          <p:nvPr/>
        </p:nvSpPr>
        <p:spPr>
          <a:xfrm>
            <a:off x="3108977" y="4373563"/>
            <a:ext cx="12070047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ON A QUAD/REGIONAL LEVEL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259300" y="9258300"/>
            <a:ext cx="865369" cy="893105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44"/>
          <p:cNvSpPr txBox="1"/>
          <p:nvPr/>
        </p:nvSpPr>
        <p:spPr>
          <a:xfrm>
            <a:off x="529250" y="8519400"/>
            <a:ext cx="4431600" cy="12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Over </a:t>
            </a:r>
            <a:r>
              <a:rPr b="1" lang="en-US" sz="3600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5 </a:t>
            </a:r>
            <a:r>
              <a:rPr lang="en-US" sz="3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chapters</a:t>
            </a:r>
            <a:endParaRPr sz="36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Find your nearest AIAS Chapter </a:t>
            </a:r>
            <a:r>
              <a:rPr lang="en-US" sz="1800" u="sng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</a:t>
            </a:r>
            <a:r>
              <a:rPr lang="en-US" sz="1800" u="sng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ere</a:t>
            </a:r>
            <a:endParaRPr sz="1800">
              <a:solidFill>
                <a:srgbClr val="679CC7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45"/>
          <p:cNvPicPr preferRelativeResize="0"/>
          <p:nvPr/>
        </p:nvPicPr>
        <p:blipFill rotWithShape="1">
          <a:blip r:embed="rId3">
            <a:alphaModFix/>
          </a:blip>
          <a:srcRect b="0" l="26734" r="8296" t="0"/>
          <a:stretch/>
        </p:blipFill>
        <p:spPr>
          <a:xfrm>
            <a:off x="1898650" y="1028700"/>
            <a:ext cx="534670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259300" y="9258300"/>
            <a:ext cx="865369" cy="893104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45"/>
          <p:cNvSpPr txBox="1"/>
          <p:nvPr/>
        </p:nvSpPr>
        <p:spPr>
          <a:xfrm>
            <a:off x="9144000" y="2329375"/>
            <a:ext cx="8115300" cy="55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latin typeface="Roboto"/>
                <a:ea typeface="Roboto"/>
                <a:cs typeface="Roboto"/>
                <a:sym typeface="Roboto"/>
              </a:rPr>
              <a:t>Latin America Regional Director</a:t>
            </a:r>
            <a:endParaRPr b="1" sz="30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>
                <a:latin typeface="Roboto"/>
                <a:ea typeface="Roboto"/>
                <a:cs typeface="Roboto"/>
                <a:sym typeface="Roboto"/>
              </a:rPr>
              <a:t>Paulina Garza Gonzalez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>
                <a:latin typeface="Roboto"/>
                <a:ea typeface="Roboto"/>
                <a:cs typeface="Roboto"/>
                <a:sym typeface="Roboto"/>
              </a:rPr>
              <a:t>Universidad de Monterrey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latinamerica@aias.org</a:t>
            </a:r>
            <a:r>
              <a:rPr lang="en-US" sz="3000">
                <a:solidFill>
                  <a:srgbClr val="0097A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3000">
              <a:solidFill>
                <a:srgbClr val="0097A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97A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97A7"/>
                </a:solidFill>
                <a:latin typeface="Carme"/>
                <a:ea typeface="Carme"/>
                <a:cs typeface="Carme"/>
                <a:sym typeface="Carme"/>
              </a:rPr>
              <a:t>@aiaslatinamerica</a:t>
            </a:r>
            <a:endParaRPr>
              <a:solidFill>
                <a:srgbClr val="0097A7"/>
              </a:solidFill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97A7"/>
              </a:solidFill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97A7"/>
                </a:solidFill>
                <a:latin typeface="Roboto"/>
                <a:ea typeface="Roboto"/>
                <a:cs typeface="Roboto"/>
                <a:sym typeface="Roboto"/>
              </a:rPr>
              <a:t>aiasinternational.slack.com</a:t>
            </a:r>
            <a:endParaRPr sz="3000">
              <a:solidFill>
                <a:srgbClr val="0097A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77" name="Google Shape;377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36218" y="6388086"/>
            <a:ext cx="644506" cy="667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45"/>
          <p:cNvPicPr preferRelativeResize="0"/>
          <p:nvPr/>
        </p:nvPicPr>
        <p:blipFill rotWithShape="1">
          <a:blip r:embed="rId7">
            <a:alphaModFix/>
          </a:blip>
          <a:srcRect b="0" l="0" r="71558" t="0"/>
          <a:stretch/>
        </p:blipFill>
        <p:spPr>
          <a:xfrm>
            <a:off x="10136225" y="7379625"/>
            <a:ext cx="644499" cy="57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122925" y="5392812"/>
            <a:ext cx="671100" cy="671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259300" y="9258300"/>
            <a:ext cx="865369" cy="893105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46"/>
          <p:cNvSpPr txBox="1"/>
          <p:nvPr/>
        </p:nvSpPr>
        <p:spPr>
          <a:xfrm>
            <a:off x="529250" y="8519400"/>
            <a:ext cx="4431600" cy="12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Over </a:t>
            </a:r>
            <a:r>
              <a:rPr b="1" lang="en-US" sz="3600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22</a:t>
            </a:r>
            <a:r>
              <a:rPr b="1" lang="en-US" sz="3600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chapters</a:t>
            </a:r>
            <a:endParaRPr sz="36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Find your nearest AIAS Chapter </a:t>
            </a:r>
            <a:r>
              <a:rPr lang="en-US" sz="1800" u="sng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here</a:t>
            </a:r>
            <a:endParaRPr sz="36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47"/>
          <p:cNvPicPr preferRelativeResize="0"/>
          <p:nvPr/>
        </p:nvPicPr>
        <p:blipFill rotWithShape="1">
          <a:blip r:embed="rId3">
            <a:alphaModFix/>
          </a:blip>
          <a:srcRect b="0" l="17515" r="17515" t="0"/>
          <a:stretch/>
        </p:blipFill>
        <p:spPr>
          <a:xfrm>
            <a:off x="1898650" y="1028700"/>
            <a:ext cx="5346700" cy="822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259300" y="9258300"/>
            <a:ext cx="865369" cy="893104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47"/>
          <p:cNvSpPr txBox="1"/>
          <p:nvPr/>
        </p:nvSpPr>
        <p:spPr>
          <a:xfrm>
            <a:off x="9144000" y="1866650"/>
            <a:ext cx="8115300" cy="6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latin typeface="Roboto"/>
                <a:ea typeface="Roboto"/>
                <a:cs typeface="Roboto"/>
                <a:sym typeface="Roboto"/>
              </a:rPr>
              <a:t>Middle East Regional Director</a:t>
            </a:r>
            <a:endParaRPr b="1" sz="30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>
                <a:latin typeface="Roboto"/>
                <a:ea typeface="Roboto"/>
                <a:cs typeface="Roboto"/>
                <a:sym typeface="Roboto"/>
              </a:rPr>
              <a:t>Marcelle El Achkar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>
                <a:latin typeface="Roboto"/>
                <a:ea typeface="Roboto"/>
                <a:cs typeface="Roboto"/>
                <a:sym typeface="Roboto"/>
              </a:rPr>
              <a:t>Holy Spirit University of Kaslik (USEK)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30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middleeast@aias.org</a:t>
            </a:r>
            <a:r>
              <a:rPr lang="en-US" sz="3000">
                <a:solidFill>
                  <a:srgbClr val="0097A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3000">
              <a:solidFill>
                <a:srgbClr val="0097A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97A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u="sng">
                <a:solidFill>
                  <a:schemeClr val="hlink"/>
                </a:solidFill>
                <a:latin typeface="Carme"/>
                <a:ea typeface="Carme"/>
                <a:cs typeface="Carme"/>
                <a:sym typeface="Carme"/>
                <a:hlinkClick r:id="rId6"/>
              </a:rPr>
              <a:t>Calendly</a:t>
            </a:r>
            <a:endParaRPr sz="3000">
              <a:solidFill>
                <a:srgbClr val="0097A7"/>
              </a:solidFill>
              <a:latin typeface="Carme"/>
              <a:ea typeface="Carme"/>
              <a:cs typeface="Carme"/>
              <a:sym typeface="Carme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97A7"/>
              </a:solidFill>
              <a:latin typeface="Carme"/>
              <a:ea typeface="Carme"/>
              <a:cs typeface="Carme"/>
              <a:sym typeface="Carme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u="sng">
                <a:solidFill>
                  <a:schemeClr val="hlink"/>
                </a:solidFill>
                <a:latin typeface="Carme"/>
                <a:ea typeface="Carme"/>
                <a:cs typeface="Carme"/>
                <a:sym typeface="Carme"/>
                <a:hlinkClick r:id="rId7"/>
              </a:rPr>
              <a:t>@aiasmiddleeast</a:t>
            </a:r>
            <a:endParaRPr>
              <a:solidFill>
                <a:srgbClr val="0097A7"/>
              </a:solidFill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97A7"/>
              </a:solidFill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97A7"/>
                </a:solidFill>
                <a:latin typeface="Roboto"/>
                <a:ea typeface="Roboto"/>
                <a:cs typeface="Roboto"/>
                <a:sym typeface="Roboto"/>
              </a:rPr>
              <a:t>aiasinternational.slack.com</a:t>
            </a:r>
            <a:endParaRPr sz="3000">
              <a:solidFill>
                <a:srgbClr val="0097A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94" name="Google Shape;394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136218" y="6836211"/>
            <a:ext cx="644506" cy="667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47"/>
          <p:cNvPicPr preferRelativeResize="0"/>
          <p:nvPr/>
        </p:nvPicPr>
        <p:blipFill rotWithShape="1">
          <a:blip r:embed="rId9">
            <a:alphaModFix/>
          </a:blip>
          <a:srcRect b="0" l="0" r="71558" t="0"/>
          <a:stretch/>
        </p:blipFill>
        <p:spPr>
          <a:xfrm>
            <a:off x="10136225" y="7827750"/>
            <a:ext cx="644499" cy="57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4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122925" y="4930087"/>
            <a:ext cx="671100" cy="671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4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758650" y="5825038"/>
            <a:ext cx="1399649" cy="787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730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259300" y="9258300"/>
            <a:ext cx="865369" cy="893105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48"/>
          <p:cNvSpPr txBox="1"/>
          <p:nvPr/>
        </p:nvSpPr>
        <p:spPr>
          <a:xfrm>
            <a:off x="529250" y="8519400"/>
            <a:ext cx="4431600" cy="12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Over </a:t>
            </a:r>
            <a:r>
              <a:rPr b="1" lang="en-US" sz="3600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50</a:t>
            </a:r>
            <a:r>
              <a:rPr b="1" lang="en-US" sz="3600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chapters</a:t>
            </a:r>
            <a:endParaRPr sz="36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Find your nearest AIAS Chapter </a:t>
            </a:r>
            <a:r>
              <a:rPr lang="en-US" sz="1800" u="sng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here</a:t>
            </a:r>
            <a:endParaRPr sz="36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49"/>
          <p:cNvPicPr preferRelativeResize="0"/>
          <p:nvPr/>
        </p:nvPicPr>
        <p:blipFill rotWithShape="1">
          <a:blip r:embed="rId3">
            <a:alphaModFix/>
          </a:blip>
          <a:srcRect b="0" l="17515" r="17515" t="0"/>
          <a:stretch/>
        </p:blipFill>
        <p:spPr>
          <a:xfrm>
            <a:off x="1898650" y="1028700"/>
            <a:ext cx="5346701" cy="822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259300" y="9258300"/>
            <a:ext cx="865369" cy="893104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49"/>
          <p:cNvSpPr txBox="1"/>
          <p:nvPr/>
        </p:nvSpPr>
        <p:spPr>
          <a:xfrm>
            <a:off x="9144000" y="1866650"/>
            <a:ext cx="8115300" cy="6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latin typeface="Roboto"/>
                <a:ea typeface="Roboto"/>
                <a:cs typeface="Roboto"/>
                <a:sym typeface="Roboto"/>
              </a:rPr>
              <a:t>Midwest Quad Director</a:t>
            </a:r>
            <a:endParaRPr b="1" sz="30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>
                <a:latin typeface="Roboto"/>
                <a:ea typeface="Roboto"/>
                <a:cs typeface="Roboto"/>
                <a:sym typeface="Roboto"/>
              </a:rPr>
              <a:t>Ethan Sandburg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>
                <a:latin typeface="Roboto"/>
                <a:ea typeface="Roboto"/>
                <a:cs typeface="Roboto"/>
                <a:sym typeface="Roboto"/>
              </a:rPr>
              <a:t>University of Kansas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midwest@aias.org</a:t>
            </a:r>
            <a:r>
              <a:rPr lang="en-US" sz="3000">
                <a:solidFill>
                  <a:srgbClr val="0097A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3000">
              <a:solidFill>
                <a:srgbClr val="0097A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97A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u="sng">
                <a:solidFill>
                  <a:schemeClr val="hlink"/>
                </a:solidFill>
                <a:latin typeface="Carme"/>
                <a:ea typeface="Carme"/>
                <a:cs typeface="Carme"/>
                <a:sym typeface="Carme"/>
                <a:hlinkClick r:id="rId6"/>
              </a:rPr>
              <a:t>Calendly</a:t>
            </a:r>
            <a:endParaRPr sz="3000">
              <a:solidFill>
                <a:srgbClr val="0097A7"/>
              </a:solidFill>
              <a:latin typeface="Carme"/>
              <a:ea typeface="Carme"/>
              <a:cs typeface="Carme"/>
              <a:sym typeface="Carme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97A7"/>
              </a:solidFill>
              <a:latin typeface="Carme"/>
              <a:ea typeface="Carme"/>
              <a:cs typeface="Carme"/>
              <a:sym typeface="Carme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u="sng">
                <a:solidFill>
                  <a:schemeClr val="hlink"/>
                </a:solidFill>
                <a:latin typeface="Carme"/>
                <a:ea typeface="Carme"/>
                <a:cs typeface="Carme"/>
                <a:sym typeface="Carme"/>
                <a:hlinkClick r:id="rId7"/>
              </a:rPr>
              <a:t>@aiasmidwest</a:t>
            </a:r>
            <a:endParaRPr>
              <a:solidFill>
                <a:srgbClr val="0097A7"/>
              </a:solidFill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97A7"/>
              </a:solidFill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97A7"/>
                </a:solidFill>
                <a:latin typeface="Roboto"/>
                <a:ea typeface="Roboto"/>
                <a:cs typeface="Roboto"/>
                <a:sym typeface="Roboto"/>
              </a:rPr>
              <a:t>midwestquad.slack.com</a:t>
            </a:r>
            <a:endParaRPr sz="3000">
              <a:solidFill>
                <a:srgbClr val="0097A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2" name="Google Shape;412;p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136218" y="6836211"/>
            <a:ext cx="644506" cy="667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49"/>
          <p:cNvPicPr preferRelativeResize="0"/>
          <p:nvPr/>
        </p:nvPicPr>
        <p:blipFill rotWithShape="1">
          <a:blip r:embed="rId9">
            <a:alphaModFix/>
          </a:blip>
          <a:srcRect b="0" l="0" r="71558" t="0"/>
          <a:stretch/>
        </p:blipFill>
        <p:spPr>
          <a:xfrm>
            <a:off x="10136225" y="7827750"/>
            <a:ext cx="644499" cy="57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122925" y="4930087"/>
            <a:ext cx="671100" cy="671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758650" y="5825038"/>
            <a:ext cx="1399649" cy="787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259300" y="9258300"/>
            <a:ext cx="865369" cy="893105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50"/>
          <p:cNvSpPr txBox="1"/>
          <p:nvPr/>
        </p:nvSpPr>
        <p:spPr>
          <a:xfrm>
            <a:off x="529250" y="8519400"/>
            <a:ext cx="4431600" cy="12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Over </a:t>
            </a:r>
            <a:r>
              <a:rPr b="1" lang="en-US" sz="3600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72</a:t>
            </a:r>
            <a:r>
              <a:rPr b="1" lang="en-US" sz="3600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chapters</a:t>
            </a:r>
            <a:br>
              <a:rPr lang="en-US" sz="3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en-US"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Find your nearest AIAS Chapter </a:t>
            </a:r>
            <a:r>
              <a:rPr lang="en-US" sz="1800" u="sng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here</a:t>
            </a:r>
            <a:endParaRPr sz="3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51"/>
          <p:cNvPicPr preferRelativeResize="0"/>
          <p:nvPr/>
        </p:nvPicPr>
        <p:blipFill rotWithShape="1">
          <a:blip r:embed="rId3">
            <a:alphaModFix/>
          </a:blip>
          <a:srcRect b="0" l="17515" r="17515" t="0"/>
          <a:stretch/>
        </p:blipFill>
        <p:spPr>
          <a:xfrm>
            <a:off x="1898650" y="1028700"/>
            <a:ext cx="534670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259300" y="9258300"/>
            <a:ext cx="865369" cy="893104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51"/>
          <p:cNvSpPr txBox="1"/>
          <p:nvPr/>
        </p:nvSpPr>
        <p:spPr>
          <a:xfrm>
            <a:off x="9144000" y="1866650"/>
            <a:ext cx="8115300" cy="6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latin typeface="Roboto"/>
                <a:ea typeface="Roboto"/>
                <a:cs typeface="Roboto"/>
                <a:sym typeface="Roboto"/>
              </a:rPr>
              <a:t>Northeast Quad Director</a:t>
            </a:r>
            <a:endParaRPr b="1" sz="30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>
                <a:latin typeface="Roboto"/>
                <a:ea typeface="Roboto"/>
                <a:cs typeface="Roboto"/>
                <a:sym typeface="Roboto"/>
              </a:rPr>
              <a:t>Julia Andor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>
                <a:latin typeface="Roboto"/>
                <a:ea typeface="Roboto"/>
                <a:cs typeface="Roboto"/>
                <a:sym typeface="Roboto"/>
              </a:rPr>
              <a:t>New York Institute of Technology – Long Island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northeast@aias.org</a:t>
            </a:r>
            <a:r>
              <a:rPr lang="en-US" sz="3000">
                <a:solidFill>
                  <a:srgbClr val="0097A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3000">
              <a:solidFill>
                <a:srgbClr val="0097A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97A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u="sng">
                <a:solidFill>
                  <a:schemeClr val="hlink"/>
                </a:solidFill>
                <a:latin typeface="Carme"/>
                <a:ea typeface="Carme"/>
                <a:cs typeface="Carme"/>
                <a:sym typeface="Carme"/>
                <a:hlinkClick r:id="rId6"/>
              </a:rPr>
              <a:t>Calendly</a:t>
            </a:r>
            <a:endParaRPr sz="3000">
              <a:solidFill>
                <a:srgbClr val="0097A7"/>
              </a:solidFill>
              <a:latin typeface="Carme"/>
              <a:ea typeface="Carme"/>
              <a:cs typeface="Carme"/>
              <a:sym typeface="Carme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97A7"/>
              </a:solidFill>
              <a:latin typeface="Carme"/>
              <a:ea typeface="Carme"/>
              <a:cs typeface="Carme"/>
              <a:sym typeface="Carme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u="sng">
                <a:solidFill>
                  <a:schemeClr val="hlink"/>
                </a:solidFill>
                <a:latin typeface="Carme"/>
                <a:ea typeface="Carme"/>
                <a:cs typeface="Carme"/>
                <a:sym typeface="Carme"/>
                <a:hlinkClick r:id="rId7"/>
              </a:rPr>
              <a:t>@aiasnortheast</a:t>
            </a:r>
            <a:endParaRPr>
              <a:solidFill>
                <a:srgbClr val="0097A7"/>
              </a:solidFill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97A7"/>
              </a:solidFill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97A7"/>
                </a:solidFill>
                <a:latin typeface="Roboto"/>
                <a:ea typeface="Roboto"/>
                <a:cs typeface="Roboto"/>
                <a:sym typeface="Roboto"/>
              </a:rPr>
              <a:t>nequad.slack.com</a:t>
            </a:r>
            <a:endParaRPr sz="3000">
              <a:solidFill>
                <a:srgbClr val="0097A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30" name="Google Shape;430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136218" y="6836211"/>
            <a:ext cx="644506" cy="667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51"/>
          <p:cNvPicPr preferRelativeResize="0"/>
          <p:nvPr/>
        </p:nvPicPr>
        <p:blipFill rotWithShape="1">
          <a:blip r:embed="rId9">
            <a:alphaModFix/>
          </a:blip>
          <a:srcRect b="0" l="0" r="71558" t="0"/>
          <a:stretch/>
        </p:blipFill>
        <p:spPr>
          <a:xfrm>
            <a:off x="10136225" y="7827750"/>
            <a:ext cx="644499" cy="57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5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122925" y="4930087"/>
            <a:ext cx="671100" cy="671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5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758650" y="5825038"/>
            <a:ext cx="1399649" cy="787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522068" y="9529490"/>
            <a:ext cx="602601" cy="621915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52"/>
          <p:cNvSpPr txBox="1"/>
          <p:nvPr/>
        </p:nvSpPr>
        <p:spPr>
          <a:xfrm>
            <a:off x="529250" y="8519400"/>
            <a:ext cx="4431600" cy="12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Over </a:t>
            </a:r>
            <a:r>
              <a:rPr b="1" lang="en-US" sz="3600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77</a:t>
            </a:r>
            <a:r>
              <a:rPr b="1" lang="en-US" sz="3600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chapters</a:t>
            </a:r>
            <a:endParaRPr sz="36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Find your nearest AIAS Chapter </a:t>
            </a:r>
            <a:r>
              <a:rPr lang="en-US" sz="1800" u="sng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here</a:t>
            </a:r>
            <a:endParaRPr sz="36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79CC7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/>
          <p:nvPr/>
        </p:nvSpPr>
        <p:spPr>
          <a:xfrm>
            <a:off x="3610485" y="4373563"/>
            <a:ext cx="11067030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WHAT DOES THE AIAS DO?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53"/>
          <p:cNvPicPr preferRelativeResize="0"/>
          <p:nvPr/>
        </p:nvPicPr>
        <p:blipFill rotWithShape="1">
          <a:blip r:embed="rId3">
            <a:alphaModFix/>
          </a:blip>
          <a:srcRect b="0" l="28331" r="28327" t="0"/>
          <a:stretch/>
        </p:blipFill>
        <p:spPr>
          <a:xfrm>
            <a:off x="1898650" y="1028700"/>
            <a:ext cx="534670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259300" y="9258300"/>
            <a:ext cx="865369" cy="893104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53"/>
          <p:cNvSpPr txBox="1"/>
          <p:nvPr/>
        </p:nvSpPr>
        <p:spPr>
          <a:xfrm>
            <a:off x="9144000" y="1873950"/>
            <a:ext cx="8115300" cy="6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latin typeface="Roboto"/>
                <a:ea typeface="Roboto"/>
                <a:cs typeface="Roboto"/>
                <a:sym typeface="Roboto"/>
              </a:rPr>
              <a:t>South Quad Director</a:t>
            </a:r>
            <a:endParaRPr b="1" sz="30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>
                <a:latin typeface="Roboto"/>
                <a:ea typeface="Roboto"/>
                <a:cs typeface="Roboto"/>
                <a:sym typeface="Roboto"/>
              </a:rPr>
              <a:t>Colt Brock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>
                <a:latin typeface="Roboto"/>
                <a:ea typeface="Roboto"/>
                <a:cs typeface="Roboto"/>
                <a:sym typeface="Roboto"/>
              </a:rPr>
              <a:t>Georgia Institute of Technology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south@aias.org</a:t>
            </a:r>
            <a:r>
              <a:rPr lang="en-US" sz="3000">
                <a:solidFill>
                  <a:srgbClr val="0097A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3000">
              <a:solidFill>
                <a:srgbClr val="0097A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97A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u="sng">
                <a:solidFill>
                  <a:schemeClr val="hlink"/>
                </a:solidFill>
                <a:latin typeface="Carme"/>
                <a:ea typeface="Carme"/>
                <a:cs typeface="Carme"/>
                <a:sym typeface="Carme"/>
                <a:hlinkClick r:id="rId6"/>
              </a:rPr>
              <a:t>Calendly</a:t>
            </a:r>
            <a:endParaRPr sz="3000">
              <a:solidFill>
                <a:srgbClr val="0097A7"/>
              </a:solidFill>
              <a:latin typeface="Carme"/>
              <a:ea typeface="Carme"/>
              <a:cs typeface="Carme"/>
              <a:sym typeface="Carme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97A7"/>
              </a:solidFill>
              <a:latin typeface="Carme"/>
              <a:ea typeface="Carme"/>
              <a:cs typeface="Carme"/>
              <a:sym typeface="Carme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u="sng">
                <a:solidFill>
                  <a:schemeClr val="hlink"/>
                </a:solidFill>
                <a:latin typeface="Carme"/>
                <a:ea typeface="Carme"/>
                <a:cs typeface="Carme"/>
                <a:sym typeface="Carme"/>
                <a:hlinkClick r:id="rId7"/>
              </a:rPr>
              <a:t>@aiassouth</a:t>
            </a:r>
            <a:endParaRPr>
              <a:solidFill>
                <a:srgbClr val="0097A7"/>
              </a:solidFill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97A7"/>
              </a:solidFill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97A7"/>
                </a:solidFill>
                <a:latin typeface="Roboto"/>
                <a:ea typeface="Roboto"/>
                <a:cs typeface="Roboto"/>
                <a:sym typeface="Roboto"/>
              </a:rPr>
              <a:t>southquad.slack.com</a:t>
            </a:r>
            <a:endParaRPr sz="3000">
              <a:solidFill>
                <a:srgbClr val="0097A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48" name="Google Shape;448;p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136218" y="6843511"/>
            <a:ext cx="644506" cy="667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53"/>
          <p:cNvPicPr preferRelativeResize="0"/>
          <p:nvPr/>
        </p:nvPicPr>
        <p:blipFill rotWithShape="1">
          <a:blip r:embed="rId9">
            <a:alphaModFix/>
          </a:blip>
          <a:srcRect b="0" l="0" r="71558" t="0"/>
          <a:stretch/>
        </p:blipFill>
        <p:spPr>
          <a:xfrm>
            <a:off x="10136225" y="7835050"/>
            <a:ext cx="644499" cy="57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5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122925" y="4937387"/>
            <a:ext cx="671100" cy="671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5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758650" y="5832338"/>
            <a:ext cx="1399649" cy="787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259300" y="9258300"/>
            <a:ext cx="865369" cy="893105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54"/>
          <p:cNvSpPr txBox="1"/>
          <p:nvPr/>
        </p:nvSpPr>
        <p:spPr>
          <a:xfrm>
            <a:off x="529250" y="8519400"/>
            <a:ext cx="4431600" cy="12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Over </a:t>
            </a:r>
            <a:r>
              <a:rPr b="1" lang="en-US" sz="3600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62</a:t>
            </a:r>
            <a:r>
              <a:rPr b="1" lang="en-US" sz="3600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chapters</a:t>
            </a:r>
            <a:endParaRPr sz="36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Find your nearest AIAS Chapter </a:t>
            </a:r>
            <a:r>
              <a:rPr lang="en-US" sz="1800" u="sng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here</a:t>
            </a:r>
            <a:endParaRPr sz="36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55"/>
          <p:cNvPicPr preferRelativeResize="0"/>
          <p:nvPr/>
        </p:nvPicPr>
        <p:blipFill rotWithShape="1">
          <a:blip r:embed="rId3">
            <a:alphaModFix/>
          </a:blip>
          <a:srcRect b="0" l="17515" r="17514" t="0"/>
          <a:stretch/>
        </p:blipFill>
        <p:spPr>
          <a:xfrm>
            <a:off x="1898650" y="1028700"/>
            <a:ext cx="5346701" cy="822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259300" y="9258300"/>
            <a:ext cx="865369" cy="893105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55"/>
          <p:cNvSpPr txBox="1"/>
          <p:nvPr/>
        </p:nvSpPr>
        <p:spPr>
          <a:xfrm>
            <a:off x="9144000" y="1873950"/>
            <a:ext cx="8115300" cy="6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latin typeface="Roboto"/>
                <a:ea typeface="Roboto"/>
                <a:cs typeface="Roboto"/>
                <a:sym typeface="Roboto"/>
              </a:rPr>
              <a:t>West Quad Director</a:t>
            </a:r>
            <a:endParaRPr b="1" sz="30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>
                <a:latin typeface="Roboto"/>
                <a:ea typeface="Roboto"/>
                <a:cs typeface="Roboto"/>
                <a:sym typeface="Roboto"/>
              </a:rPr>
              <a:t>Tristan Osorio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>
                <a:latin typeface="Roboto"/>
                <a:ea typeface="Roboto"/>
                <a:cs typeface="Roboto"/>
                <a:sym typeface="Roboto"/>
              </a:rPr>
              <a:t>University of Nevada, Las Vegas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west@aias.org</a:t>
            </a:r>
            <a:r>
              <a:rPr lang="en-US" sz="3000">
                <a:solidFill>
                  <a:srgbClr val="0097A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3000">
              <a:solidFill>
                <a:srgbClr val="0097A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97A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u="sng">
                <a:solidFill>
                  <a:schemeClr val="hlink"/>
                </a:solidFill>
                <a:latin typeface="Carme"/>
                <a:ea typeface="Carme"/>
                <a:cs typeface="Carme"/>
                <a:sym typeface="Carme"/>
                <a:hlinkClick r:id="rId6"/>
              </a:rPr>
              <a:t>Calendly</a:t>
            </a:r>
            <a:endParaRPr sz="3000">
              <a:solidFill>
                <a:srgbClr val="0097A7"/>
              </a:solidFill>
              <a:latin typeface="Carme"/>
              <a:ea typeface="Carme"/>
              <a:cs typeface="Carme"/>
              <a:sym typeface="Carme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97A7"/>
              </a:solidFill>
              <a:latin typeface="Carme"/>
              <a:ea typeface="Carme"/>
              <a:cs typeface="Carme"/>
              <a:sym typeface="Carme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u="sng">
                <a:solidFill>
                  <a:schemeClr val="hlink"/>
                </a:solidFill>
                <a:latin typeface="Carme"/>
                <a:ea typeface="Carme"/>
                <a:cs typeface="Carme"/>
                <a:sym typeface="Carme"/>
                <a:hlinkClick r:id="rId7"/>
              </a:rPr>
              <a:t>@aiaswest</a:t>
            </a:r>
            <a:endParaRPr>
              <a:solidFill>
                <a:srgbClr val="0097A7"/>
              </a:solidFill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97A7"/>
              </a:solidFill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97A7"/>
                </a:solidFill>
                <a:latin typeface="Roboto"/>
                <a:ea typeface="Roboto"/>
                <a:cs typeface="Roboto"/>
                <a:sym typeface="Roboto"/>
              </a:rPr>
              <a:t>westquad.slack.com</a:t>
            </a:r>
            <a:endParaRPr sz="3000">
              <a:solidFill>
                <a:srgbClr val="0097A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66" name="Google Shape;466;p5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136218" y="6843511"/>
            <a:ext cx="644506" cy="667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55"/>
          <p:cNvPicPr preferRelativeResize="0"/>
          <p:nvPr/>
        </p:nvPicPr>
        <p:blipFill rotWithShape="1">
          <a:blip r:embed="rId9">
            <a:alphaModFix/>
          </a:blip>
          <a:srcRect b="0" l="0" r="71558" t="0"/>
          <a:stretch/>
        </p:blipFill>
        <p:spPr>
          <a:xfrm>
            <a:off x="10136225" y="7835050"/>
            <a:ext cx="644499" cy="57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5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122925" y="4937387"/>
            <a:ext cx="671100" cy="671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5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758650" y="5832338"/>
            <a:ext cx="1399649" cy="787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56"/>
          <p:cNvSpPr txBox="1"/>
          <p:nvPr/>
        </p:nvSpPr>
        <p:spPr>
          <a:xfrm>
            <a:off x="9615550" y="3000750"/>
            <a:ext cx="7575300" cy="42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latin typeface="Roboto"/>
                <a:ea typeface="Roboto"/>
                <a:cs typeface="Roboto"/>
                <a:sym typeface="Roboto"/>
              </a:rPr>
              <a:t>Quad/Regional Directors</a:t>
            </a:r>
            <a:endParaRPr b="1"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❏"/>
            </a:pPr>
            <a:r>
              <a:rPr lang="en-US" sz="1800">
                <a:latin typeface="Roboto"/>
                <a:ea typeface="Roboto"/>
                <a:cs typeface="Roboto"/>
                <a:sym typeface="Roboto"/>
              </a:rPr>
              <a:t>Main point of contact between you and the National Office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❏"/>
            </a:pPr>
            <a:r>
              <a:rPr lang="en-US" sz="1800">
                <a:latin typeface="Roboto"/>
                <a:ea typeface="Roboto"/>
                <a:cs typeface="Roboto"/>
                <a:sym typeface="Roboto"/>
              </a:rPr>
              <a:t>Chat with chapters and provide support and guidance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❏"/>
            </a:pPr>
            <a:r>
              <a:rPr lang="en-US" sz="1800">
                <a:latin typeface="Roboto"/>
                <a:ea typeface="Roboto"/>
                <a:cs typeface="Roboto"/>
                <a:sym typeface="Roboto"/>
              </a:rPr>
              <a:t>Sit on the AIAS Board of Directors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❏"/>
            </a:pPr>
            <a:r>
              <a:rPr lang="en-US" sz="1800">
                <a:latin typeface="Roboto"/>
                <a:ea typeface="Roboto"/>
                <a:cs typeface="Roboto"/>
                <a:sym typeface="Roboto"/>
              </a:rPr>
              <a:t>Board Liaisons to the National Committees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91440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Accessing Quad/Regional Directors!</a:t>
            </a:r>
            <a:endParaRPr b="1"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❏"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Monthly Calls in your Quad/Region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❏"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Quad or International Slack Channels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❏"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Connecting in Quad and National Conferences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75" name="Google Shape;475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59300" y="9258300"/>
            <a:ext cx="865369" cy="893104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56"/>
          <p:cNvSpPr txBox="1"/>
          <p:nvPr/>
        </p:nvSpPr>
        <p:spPr>
          <a:xfrm>
            <a:off x="1028700" y="438775"/>
            <a:ext cx="9606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99">
                <a:solidFill>
                  <a:srgbClr val="364C63"/>
                </a:solidFill>
                <a:latin typeface="Roboto"/>
                <a:ea typeface="Roboto"/>
                <a:cs typeface="Roboto"/>
                <a:sym typeface="Roboto"/>
              </a:rPr>
              <a:t>What do Quad and Regional Directors Do?</a:t>
            </a:r>
            <a:endParaRPr b="1">
              <a:solidFill>
                <a:srgbClr val="364C63"/>
              </a:solidFill>
            </a:endParaRPr>
          </a:p>
        </p:txBody>
      </p:sp>
      <p:pic>
        <p:nvPicPr>
          <p:cNvPr id="477" name="Google Shape;477;p56"/>
          <p:cNvPicPr preferRelativeResize="0"/>
          <p:nvPr/>
        </p:nvPicPr>
        <p:blipFill rotWithShape="1">
          <a:blip r:embed="rId4">
            <a:alphaModFix/>
          </a:blip>
          <a:srcRect b="0" l="20839" r="21095" t="0"/>
          <a:stretch/>
        </p:blipFill>
        <p:spPr>
          <a:xfrm>
            <a:off x="3844796" y="5312435"/>
            <a:ext cx="2278308" cy="2615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56"/>
          <p:cNvPicPr preferRelativeResize="0"/>
          <p:nvPr/>
        </p:nvPicPr>
        <p:blipFill rotWithShape="1">
          <a:blip r:embed="rId5">
            <a:alphaModFix/>
          </a:blip>
          <a:srcRect b="0" l="8549" r="3761" t="0"/>
          <a:stretch/>
        </p:blipFill>
        <p:spPr>
          <a:xfrm>
            <a:off x="1028700" y="5321123"/>
            <a:ext cx="2278307" cy="2598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56"/>
          <p:cNvPicPr preferRelativeResize="0"/>
          <p:nvPr/>
        </p:nvPicPr>
        <p:blipFill rotWithShape="1">
          <a:blip r:embed="rId6">
            <a:alphaModFix/>
          </a:blip>
          <a:srcRect b="0" l="7497" r="4814" t="0"/>
          <a:stretch/>
        </p:blipFill>
        <p:spPr>
          <a:xfrm>
            <a:off x="6660892" y="5329776"/>
            <a:ext cx="2278308" cy="2598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56"/>
          <p:cNvPicPr preferRelativeResize="0"/>
          <p:nvPr/>
        </p:nvPicPr>
        <p:blipFill rotWithShape="1">
          <a:blip r:embed="rId7">
            <a:alphaModFix/>
          </a:blip>
          <a:srcRect b="0" l="6155" r="6155" t="0"/>
          <a:stretch/>
        </p:blipFill>
        <p:spPr>
          <a:xfrm>
            <a:off x="6660874" y="2359175"/>
            <a:ext cx="2278308" cy="2598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56"/>
          <p:cNvPicPr preferRelativeResize="0"/>
          <p:nvPr/>
        </p:nvPicPr>
        <p:blipFill rotWithShape="1">
          <a:blip r:embed="rId8">
            <a:alphaModFix/>
          </a:blip>
          <a:srcRect b="0" l="7296" r="5007" t="0"/>
          <a:stretch/>
        </p:blipFill>
        <p:spPr>
          <a:xfrm>
            <a:off x="3844796" y="2359175"/>
            <a:ext cx="2278308" cy="2598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56"/>
          <p:cNvPicPr preferRelativeResize="0"/>
          <p:nvPr/>
        </p:nvPicPr>
        <p:blipFill rotWithShape="1">
          <a:blip r:embed="rId9">
            <a:alphaModFix/>
          </a:blip>
          <a:srcRect b="0" l="12312" r="-8" t="0"/>
          <a:stretch/>
        </p:blipFill>
        <p:spPr>
          <a:xfrm>
            <a:off x="1028717" y="2359175"/>
            <a:ext cx="2278306" cy="259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79CC7"/>
        </a:solidFill>
      </p:bgPr>
    </p:bg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7"/>
          <p:cNvSpPr txBox="1"/>
          <p:nvPr/>
        </p:nvSpPr>
        <p:spPr>
          <a:xfrm>
            <a:off x="1759400" y="4373575"/>
            <a:ext cx="151077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THAT WAS A LOT OF INFORMATION!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79CC7"/>
        </a:solidFill>
      </p:bgPr>
    </p:bg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58"/>
          <p:cNvSpPr txBox="1"/>
          <p:nvPr/>
        </p:nvSpPr>
        <p:spPr>
          <a:xfrm>
            <a:off x="1759403" y="4373563"/>
            <a:ext cx="147693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SO TO RECAP</a:t>
            </a:r>
            <a:endParaRPr b="1" sz="80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59300" y="9258300"/>
            <a:ext cx="865369" cy="893104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59"/>
          <p:cNvSpPr txBox="1"/>
          <p:nvPr/>
        </p:nvSpPr>
        <p:spPr>
          <a:xfrm>
            <a:off x="1745013" y="1732463"/>
            <a:ext cx="3000000" cy="11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AIAS National Instagram &amp; Linkedin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NEWS Section on AIAS Website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Emails and Weekly Newsletters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AIAS Chapter Emails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9" name="Google Shape;499;p59"/>
          <p:cNvSpPr txBox="1"/>
          <p:nvPr/>
        </p:nvSpPr>
        <p:spPr>
          <a:xfrm>
            <a:off x="239313" y="1025963"/>
            <a:ext cx="15057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1</a:t>
            </a:r>
            <a:endParaRPr sz="9600"/>
          </a:p>
        </p:txBody>
      </p:sp>
      <p:sp>
        <p:nvSpPr>
          <p:cNvPr id="500" name="Google Shape;500;p59"/>
          <p:cNvSpPr txBox="1"/>
          <p:nvPr/>
        </p:nvSpPr>
        <p:spPr>
          <a:xfrm>
            <a:off x="1745013" y="1178363"/>
            <a:ext cx="3712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National Communications</a:t>
            </a:r>
            <a:endParaRPr b="1" sz="2400">
              <a:solidFill>
                <a:srgbClr val="679CC7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01" name="Google Shape;501;p59"/>
          <p:cNvSpPr txBox="1"/>
          <p:nvPr/>
        </p:nvSpPr>
        <p:spPr>
          <a:xfrm>
            <a:off x="239313" y="2688238"/>
            <a:ext cx="15057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2</a:t>
            </a:r>
            <a:endParaRPr sz="9600"/>
          </a:p>
        </p:txBody>
      </p:sp>
      <p:sp>
        <p:nvSpPr>
          <p:cNvPr id="502" name="Google Shape;502;p59"/>
          <p:cNvSpPr txBox="1"/>
          <p:nvPr/>
        </p:nvSpPr>
        <p:spPr>
          <a:xfrm>
            <a:off x="1745013" y="3318538"/>
            <a:ext cx="30000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Crit Journal and Crit Scholar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CAMP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THRIVE Webinar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Freedom By Design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3" name="Google Shape;503;p59"/>
          <p:cNvSpPr txBox="1"/>
          <p:nvPr/>
        </p:nvSpPr>
        <p:spPr>
          <a:xfrm>
            <a:off x="1745013" y="2764438"/>
            <a:ext cx="3712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National Programming</a:t>
            </a:r>
            <a:endParaRPr b="1" sz="2400">
              <a:solidFill>
                <a:srgbClr val="679CC7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04" name="Google Shape;504;p59"/>
          <p:cNvSpPr txBox="1"/>
          <p:nvPr/>
        </p:nvSpPr>
        <p:spPr>
          <a:xfrm>
            <a:off x="239313" y="5936413"/>
            <a:ext cx="15057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4</a:t>
            </a:r>
            <a:endParaRPr sz="9600"/>
          </a:p>
        </p:txBody>
      </p:sp>
      <p:sp>
        <p:nvSpPr>
          <p:cNvPr id="505" name="Google Shape;505;p59"/>
          <p:cNvSpPr txBox="1"/>
          <p:nvPr/>
        </p:nvSpPr>
        <p:spPr>
          <a:xfrm>
            <a:off x="1745013" y="6490513"/>
            <a:ext cx="3000000" cy="8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Nationals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Quad/Regional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Graduation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6" name="Google Shape;506;p59"/>
          <p:cNvSpPr txBox="1"/>
          <p:nvPr/>
        </p:nvSpPr>
        <p:spPr>
          <a:xfrm>
            <a:off x="1745013" y="5936425"/>
            <a:ext cx="2688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AIAS Merchandise</a:t>
            </a:r>
            <a:endParaRPr b="1" sz="2400">
              <a:solidFill>
                <a:srgbClr val="679CC7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07" name="Google Shape;507;p59"/>
          <p:cNvSpPr txBox="1"/>
          <p:nvPr/>
        </p:nvSpPr>
        <p:spPr>
          <a:xfrm>
            <a:off x="239313" y="4274113"/>
            <a:ext cx="15057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3</a:t>
            </a:r>
            <a:endParaRPr sz="9600"/>
          </a:p>
        </p:txBody>
      </p:sp>
      <p:sp>
        <p:nvSpPr>
          <p:cNvPr id="508" name="Google Shape;508;p59"/>
          <p:cNvSpPr txBox="1"/>
          <p:nvPr/>
        </p:nvSpPr>
        <p:spPr>
          <a:xfrm>
            <a:off x="1745013" y="4828213"/>
            <a:ext cx="3000000" cy="8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Competitions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Scholarships &amp; Fellowships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Career Center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9" name="Google Shape;509;p59"/>
          <p:cNvSpPr txBox="1"/>
          <p:nvPr/>
        </p:nvSpPr>
        <p:spPr>
          <a:xfrm>
            <a:off x="1745013" y="4274125"/>
            <a:ext cx="7321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Competitions | Scholarships &amp; Fellowships | Career Center</a:t>
            </a:r>
            <a:endParaRPr b="1" sz="2400">
              <a:solidFill>
                <a:srgbClr val="679CC7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10" name="Google Shape;510;p59"/>
          <p:cNvSpPr txBox="1"/>
          <p:nvPr/>
        </p:nvSpPr>
        <p:spPr>
          <a:xfrm>
            <a:off x="1745013" y="8305225"/>
            <a:ext cx="3000000" cy="8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Chapter Leader of the Month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AIAS Honor Awards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Celebrating the Graduating Class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1" name="Google Shape;511;p59"/>
          <p:cNvSpPr txBox="1"/>
          <p:nvPr/>
        </p:nvSpPr>
        <p:spPr>
          <a:xfrm>
            <a:off x="239313" y="7598725"/>
            <a:ext cx="15057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5</a:t>
            </a:r>
            <a:endParaRPr sz="9600"/>
          </a:p>
        </p:txBody>
      </p:sp>
      <p:sp>
        <p:nvSpPr>
          <p:cNvPr id="512" name="Google Shape;512;p59"/>
          <p:cNvSpPr txBox="1"/>
          <p:nvPr/>
        </p:nvSpPr>
        <p:spPr>
          <a:xfrm>
            <a:off x="1745037" y="7751125"/>
            <a:ext cx="7321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Recognizing Hard Work and Accomplishments</a:t>
            </a:r>
            <a:endParaRPr b="1" sz="2400">
              <a:solidFill>
                <a:srgbClr val="679CC7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13" name="Google Shape;513;p59"/>
          <p:cNvSpPr txBox="1"/>
          <p:nvPr/>
        </p:nvSpPr>
        <p:spPr>
          <a:xfrm>
            <a:off x="10727482" y="1724250"/>
            <a:ext cx="46344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Committees and Task Forces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NCARB Student Licensing Advisor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AIAS Activists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AIAS Board of Directors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NAAB Accreditation Team Student Representatives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4" name="Google Shape;514;p59"/>
          <p:cNvSpPr txBox="1"/>
          <p:nvPr/>
        </p:nvSpPr>
        <p:spPr>
          <a:xfrm>
            <a:off x="9221763" y="1017738"/>
            <a:ext cx="15057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6</a:t>
            </a:r>
            <a:endParaRPr sz="9600"/>
          </a:p>
        </p:txBody>
      </p:sp>
      <p:sp>
        <p:nvSpPr>
          <p:cNvPr id="515" name="Google Shape;515;p59"/>
          <p:cNvSpPr txBox="1"/>
          <p:nvPr/>
        </p:nvSpPr>
        <p:spPr>
          <a:xfrm>
            <a:off x="10727487" y="1170150"/>
            <a:ext cx="7321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National Committees, Task Forces, and Leadership Opportunities</a:t>
            </a:r>
            <a:endParaRPr b="1" sz="2300">
              <a:solidFill>
                <a:srgbClr val="679CC7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16" name="Google Shape;516;p59"/>
          <p:cNvSpPr txBox="1"/>
          <p:nvPr/>
        </p:nvSpPr>
        <p:spPr>
          <a:xfrm>
            <a:off x="9221763" y="2680013"/>
            <a:ext cx="15057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7</a:t>
            </a:r>
            <a:endParaRPr sz="9600"/>
          </a:p>
        </p:txBody>
      </p:sp>
      <p:sp>
        <p:nvSpPr>
          <p:cNvPr id="517" name="Google Shape;517;p59"/>
          <p:cNvSpPr txBox="1"/>
          <p:nvPr/>
        </p:nvSpPr>
        <p:spPr>
          <a:xfrm>
            <a:off x="10727463" y="3310313"/>
            <a:ext cx="3000000" cy="8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Grassroots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FORUM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Leadership Day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8" name="Google Shape;518;p59"/>
          <p:cNvSpPr txBox="1"/>
          <p:nvPr/>
        </p:nvSpPr>
        <p:spPr>
          <a:xfrm>
            <a:off x="10727482" y="2756225"/>
            <a:ext cx="5731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National Conferences and Events</a:t>
            </a:r>
            <a:endParaRPr b="1" sz="2400">
              <a:solidFill>
                <a:srgbClr val="679CC7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19" name="Google Shape;519;p59"/>
          <p:cNvSpPr txBox="1"/>
          <p:nvPr/>
        </p:nvSpPr>
        <p:spPr>
          <a:xfrm>
            <a:off x="9221763" y="5928188"/>
            <a:ext cx="15057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9</a:t>
            </a:r>
            <a:endParaRPr sz="9600"/>
          </a:p>
        </p:txBody>
      </p:sp>
      <p:sp>
        <p:nvSpPr>
          <p:cNvPr id="520" name="Google Shape;520;p59"/>
          <p:cNvSpPr txBox="1"/>
          <p:nvPr/>
        </p:nvSpPr>
        <p:spPr>
          <a:xfrm>
            <a:off x="10727463" y="6482288"/>
            <a:ext cx="3000000" cy="14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ACSA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AIA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NAAB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NCARB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NOMA/S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1" name="Google Shape;521;p59"/>
          <p:cNvSpPr txBox="1"/>
          <p:nvPr/>
        </p:nvSpPr>
        <p:spPr>
          <a:xfrm>
            <a:off x="10727484" y="5928200"/>
            <a:ext cx="4683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Connect with the Alliance</a:t>
            </a:r>
            <a:endParaRPr b="1" sz="2400">
              <a:solidFill>
                <a:srgbClr val="679CC7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22" name="Google Shape;522;p59"/>
          <p:cNvSpPr txBox="1"/>
          <p:nvPr/>
        </p:nvSpPr>
        <p:spPr>
          <a:xfrm>
            <a:off x="9221763" y="4265888"/>
            <a:ext cx="15057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8</a:t>
            </a:r>
            <a:endParaRPr sz="9600"/>
          </a:p>
        </p:txBody>
      </p:sp>
      <p:sp>
        <p:nvSpPr>
          <p:cNvPr id="523" name="Google Shape;523;p59"/>
          <p:cNvSpPr txBox="1"/>
          <p:nvPr/>
        </p:nvSpPr>
        <p:spPr>
          <a:xfrm>
            <a:off x="10727463" y="4819988"/>
            <a:ext cx="3000000" cy="11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Voting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Delegate/Proxy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Chat with National Vice President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Chat with National President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4" name="Google Shape;524;p59"/>
          <p:cNvSpPr txBox="1"/>
          <p:nvPr/>
        </p:nvSpPr>
        <p:spPr>
          <a:xfrm>
            <a:off x="10727463" y="4265900"/>
            <a:ext cx="7321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Council of Presidents</a:t>
            </a:r>
            <a:endParaRPr b="1" sz="2400">
              <a:solidFill>
                <a:srgbClr val="679CC7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25" name="Google Shape;525;p59"/>
          <p:cNvSpPr txBox="1"/>
          <p:nvPr/>
        </p:nvSpPr>
        <p:spPr>
          <a:xfrm>
            <a:off x="10727475" y="82970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Latin America Region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Middle East Region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Midwest Quad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Northeast Quad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South Quad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West Quad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6" name="Google Shape;526;p59"/>
          <p:cNvSpPr txBox="1"/>
          <p:nvPr/>
        </p:nvSpPr>
        <p:spPr>
          <a:xfrm>
            <a:off x="9221763" y="7590500"/>
            <a:ext cx="15057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10</a:t>
            </a:r>
            <a:endParaRPr sz="9600"/>
          </a:p>
        </p:txBody>
      </p:sp>
      <p:sp>
        <p:nvSpPr>
          <p:cNvPr id="527" name="Google Shape;527;p59"/>
          <p:cNvSpPr txBox="1"/>
          <p:nvPr/>
        </p:nvSpPr>
        <p:spPr>
          <a:xfrm>
            <a:off x="10727487" y="7742900"/>
            <a:ext cx="7321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Quad/Regional Level</a:t>
            </a:r>
            <a:endParaRPr b="1" sz="2400">
              <a:solidFill>
                <a:srgbClr val="679CC7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28" name="Google Shape;528;p59"/>
          <p:cNvSpPr txBox="1"/>
          <p:nvPr/>
        </p:nvSpPr>
        <p:spPr>
          <a:xfrm>
            <a:off x="1028700" y="438785"/>
            <a:ext cx="4860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99">
                <a:solidFill>
                  <a:srgbClr val="364C63"/>
                </a:solidFill>
                <a:latin typeface="Roboto"/>
                <a:ea typeface="Roboto"/>
                <a:cs typeface="Roboto"/>
                <a:sym typeface="Roboto"/>
              </a:rPr>
              <a:t>Presentation Review</a:t>
            </a:r>
            <a:endParaRPr b="1">
              <a:solidFill>
                <a:srgbClr val="364C63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79CC7"/>
        </a:solidFill>
      </p:bgPr>
    </p:bg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60"/>
          <p:cNvSpPr txBox="1"/>
          <p:nvPr/>
        </p:nvSpPr>
        <p:spPr>
          <a:xfrm>
            <a:off x="5542699" y="2803775"/>
            <a:ext cx="7203000" cy="46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91440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QUESTIONS?</a:t>
            </a:r>
            <a:endParaRPr sz="1400"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COMMENTS?</a:t>
            </a:r>
            <a:endParaRPr sz="1400"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THOUGHTS?</a:t>
            </a:r>
            <a:endParaRPr sz="14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79CC7"/>
        </a:solidFill>
      </p:bgPr>
    </p:bg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61"/>
          <p:cNvSpPr txBox="1"/>
          <p:nvPr/>
        </p:nvSpPr>
        <p:spPr>
          <a:xfrm>
            <a:off x="799800" y="2803800"/>
            <a:ext cx="16688400" cy="46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CONTACT YOUR</a:t>
            </a:r>
            <a:endParaRPr b="1" sz="80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QUAD/REGIONAL DIRECTOR</a:t>
            </a:r>
            <a:endParaRPr b="1" sz="80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NATIONAL OFFICERS</a:t>
            </a:r>
            <a:endParaRPr b="1" sz="80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Google Shape;543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59300" y="9258300"/>
            <a:ext cx="865369" cy="893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59300" y="9258300"/>
            <a:ext cx="865369" cy="893104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62"/>
          <p:cNvSpPr txBox="1"/>
          <p:nvPr/>
        </p:nvSpPr>
        <p:spPr>
          <a:xfrm>
            <a:off x="11278138" y="7536675"/>
            <a:ext cx="4860000" cy="14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Roboto"/>
                <a:ea typeface="Roboto"/>
                <a:cs typeface="Roboto"/>
                <a:sym typeface="Roboto"/>
              </a:rPr>
              <a:t>West Quad Director</a:t>
            </a:r>
            <a:endParaRPr i="0" sz="2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400">
                <a:latin typeface="Roboto"/>
                <a:ea typeface="Roboto"/>
                <a:cs typeface="Roboto"/>
                <a:sym typeface="Roboto"/>
              </a:rPr>
              <a:t>Tristan Osorio</a:t>
            </a:r>
            <a:endParaRPr i="0" sz="2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4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west@aias.org</a:t>
            </a:r>
            <a:r>
              <a:rPr lang="en-US" sz="2400">
                <a:solidFill>
                  <a:srgbClr val="0097A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2400">
              <a:solidFill>
                <a:srgbClr val="0097A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6" name="Google Shape;546;p62"/>
          <p:cNvSpPr txBox="1"/>
          <p:nvPr/>
        </p:nvSpPr>
        <p:spPr>
          <a:xfrm>
            <a:off x="4038063" y="7536675"/>
            <a:ext cx="5769300" cy="14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Roboto"/>
                <a:ea typeface="Roboto"/>
                <a:cs typeface="Roboto"/>
                <a:sym typeface="Roboto"/>
              </a:rPr>
              <a:t>South Quad Director</a:t>
            </a:r>
            <a:endParaRPr i="0" sz="2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400">
                <a:latin typeface="Roboto"/>
                <a:ea typeface="Roboto"/>
                <a:cs typeface="Roboto"/>
                <a:sym typeface="Roboto"/>
              </a:rPr>
              <a:t>Colt Brock</a:t>
            </a:r>
            <a:endParaRPr i="0" sz="2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4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south@aias.org</a:t>
            </a:r>
            <a:r>
              <a:rPr lang="en-US" sz="2400">
                <a:solidFill>
                  <a:srgbClr val="0097A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2400">
              <a:solidFill>
                <a:srgbClr val="0097A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7" name="Google Shape;547;p62"/>
          <p:cNvSpPr txBox="1"/>
          <p:nvPr/>
        </p:nvSpPr>
        <p:spPr>
          <a:xfrm>
            <a:off x="11278138" y="5473225"/>
            <a:ext cx="4860000" cy="14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Roboto"/>
                <a:ea typeface="Roboto"/>
                <a:cs typeface="Roboto"/>
                <a:sym typeface="Roboto"/>
              </a:rPr>
              <a:t>Northeast Quad Director</a:t>
            </a:r>
            <a:endParaRPr i="0" sz="2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400">
                <a:latin typeface="Roboto"/>
                <a:ea typeface="Roboto"/>
                <a:cs typeface="Roboto"/>
                <a:sym typeface="Roboto"/>
              </a:rPr>
              <a:t>Julia Andor</a:t>
            </a:r>
            <a:endParaRPr i="0" sz="2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4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6"/>
              </a:rPr>
              <a:t>northeast@aias.org</a:t>
            </a:r>
            <a:r>
              <a:rPr lang="en-US" sz="2400">
                <a:solidFill>
                  <a:srgbClr val="0097A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2400">
              <a:solidFill>
                <a:srgbClr val="0097A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8" name="Google Shape;548;p62"/>
          <p:cNvSpPr txBox="1"/>
          <p:nvPr/>
        </p:nvSpPr>
        <p:spPr>
          <a:xfrm>
            <a:off x="4038063" y="5473225"/>
            <a:ext cx="5769300" cy="14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Roboto"/>
                <a:ea typeface="Roboto"/>
                <a:cs typeface="Roboto"/>
                <a:sym typeface="Roboto"/>
              </a:rPr>
              <a:t>Midwest Quad Director</a:t>
            </a:r>
            <a:endParaRPr i="0" sz="2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400">
                <a:latin typeface="Roboto"/>
                <a:ea typeface="Roboto"/>
                <a:cs typeface="Roboto"/>
                <a:sym typeface="Roboto"/>
              </a:rPr>
              <a:t>Ethan Sandburg</a:t>
            </a:r>
            <a:endParaRPr i="0" sz="2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7"/>
              </a:rPr>
              <a:t>midwest@aias.org</a:t>
            </a:r>
            <a:r>
              <a:rPr lang="en-US" sz="2400">
                <a:solidFill>
                  <a:srgbClr val="0097A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2400">
              <a:solidFill>
                <a:srgbClr val="0097A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9" name="Google Shape;549;p62"/>
          <p:cNvSpPr txBox="1"/>
          <p:nvPr/>
        </p:nvSpPr>
        <p:spPr>
          <a:xfrm>
            <a:off x="11278138" y="3409775"/>
            <a:ext cx="4860000" cy="14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Roboto"/>
                <a:ea typeface="Roboto"/>
                <a:cs typeface="Roboto"/>
                <a:sym typeface="Roboto"/>
              </a:rPr>
              <a:t>Middle East Regional Director</a:t>
            </a:r>
            <a:endParaRPr i="0" sz="2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400">
                <a:latin typeface="Roboto"/>
                <a:ea typeface="Roboto"/>
                <a:cs typeface="Roboto"/>
                <a:sym typeface="Roboto"/>
              </a:rPr>
              <a:t>Marcelle El Achkar</a:t>
            </a:r>
            <a:endParaRPr i="0" sz="2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8"/>
              </a:rPr>
              <a:t>middleeast@aias.org</a:t>
            </a:r>
            <a:r>
              <a:rPr lang="en-US" sz="2400">
                <a:solidFill>
                  <a:srgbClr val="0097A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2400">
              <a:solidFill>
                <a:srgbClr val="0097A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0" name="Google Shape;550;p62"/>
          <p:cNvSpPr txBox="1"/>
          <p:nvPr/>
        </p:nvSpPr>
        <p:spPr>
          <a:xfrm>
            <a:off x="4038063" y="3409775"/>
            <a:ext cx="6315300" cy="14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Roboto"/>
                <a:ea typeface="Roboto"/>
                <a:cs typeface="Roboto"/>
                <a:sym typeface="Roboto"/>
              </a:rPr>
              <a:t>Latin America Regional Director</a:t>
            </a:r>
            <a:endParaRPr i="0" sz="2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400">
                <a:latin typeface="Roboto"/>
                <a:ea typeface="Roboto"/>
                <a:cs typeface="Roboto"/>
                <a:sym typeface="Roboto"/>
              </a:rPr>
              <a:t>Paulina Garza Gonzalez</a:t>
            </a:r>
            <a:endParaRPr i="0" sz="2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9"/>
              </a:rPr>
              <a:t>latinamerica@aias.org</a:t>
            </a:r>
            <a:r>
              <a:rPr lang="en-US" sz="2400">
                <a:solidFill>
                  <a:srgbClr val="0097A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2400">
              <a:solidFill>
                <a:srgbClr val="0097A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1" name="Google Shape;551;p62"/>
          <p:cNvSpPr txBox="1"/>
          <p:nvPr/>
        </p:nvSpPr>
        <p:spPr>
          <a:xfrm>
            <a:off x="11278138" y="1346350"/>
            <a:ext cx="4860000" cy="14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National Vice President</a:t>
            </a:r>
            <a:endParaRPr i="0" sz="2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Roboto"/>
                <a:ea typeface="Roboto"/>
                <a:cs typeface="Roboto"/>
                <a:sym typeface="Roboto"/>
              </a:rPr>
              <a:t>Nicole Bass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>
                <a:solidFill>
                  <a:srgbClr val="0097A7"/>
                </a:solidFill>
                <a:latin typeface="Roboto"/>
                <a:ea typeface="Roboto"/>
                <a:cs typeface="Roboto"/>
                <a:sym typeface="Roboto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vicepresident@aias.or</a:t>
            </a:r>
            <a:r>
              <a:rPr lang="en-US" sz="2400">
                <a:solidFill>
                  <a:srgbClr val="0097A7"/>
                </a:solidFill>
                <a:latin typeface="Roboto"/>
                <a:ea typeface="Roboto"/>
                <a:cs typeface="Roboto"/>
                <a:sym typeface="Roboto"/>
              </a:rPr>
              <a:t>g </a:t>
            </a:r>
            <a:endParaRPr sz="2400">
              <a:solidFill>
                <a:srgbClr val="0097A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2" name="Google Shape;552;p62"/>
          <p:cNvSpPr txBox="1"/>
          <p:nvPr/>
        </p:nvSpPr>
        <p:spPr>
          <a:xfrm>
            <a:off x="4038063" y="1346338"/>
            <a:ext cx="6315300" cy="14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National President</a:t>
            </a:r>
            <a:endParaRPr i="0" sz="2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Cooper Moore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00" u="sng" cap="none" strike="noStrike">
                <a:solidFill>
                  <a:srgbClr val="0097A7"/>
                </a:solidFill>
                <a:latin typeface="Roboto"/>
                <a:ea typeface="Roboto"/>
                <a:cs typeface="Roboto"/>
                <a:sym typeface="Roboto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president@aias.org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53" name="Google Shape;553;p62"/>
          <p:cNvPicPr preferRelativeResize="0"/>
          <p:nvPr/>
        </p:nvPicPr>
        <p:blipFill rotWithShape="1">
          <a:blip r:embed="rId12">
            <a:alphaModFix/>
          </a:blip>
          <a:srcRect b="0" l="0" r="0" t="14155"/>
          <a:stretch/>
        </p:blipFill>
        <p:spPr>
          <a:xfrm>
            <a:off x="2149850" y="1134425"/>
            <a:ext cx="1602869" cy="182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62"/>
          <p:cNvPicPr preferRelativeResize="0"/>
          <p:nvPr/>
        </p:nvPicPr>
        <p:blipFill rotWithShape="1">
          <a:blip r:embed="rId13">
            <a:alphaModFix/>
          </a:blip>
          <a:srcRect b="0" l="17500" r="20329" t="0"/>
          <a:stretch/>
        </p:blipFill>
        <p:spPr>
          <a:xfrm>
            <a:off x="2149863" y="7324732"/>
            <a:ext cx="1602852" cy="1718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6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025913" y="5261337"/>
            <a:ext cx="1827801" cy="1827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6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987725" y="1134464"/>
            <a:ext cx="1827799" cy="1827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6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9095453" y="7324777"/>
            <a:ext cx="1827799" cy="182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62"/>
          <p:cNvPicPr preferRelativeResize="0"/>
          <p:nvPr/>
        </p:nvPicPr>
        <p:blipFill rotWithShape="1">
          <a:blip r:embed="rId17">
            <a:alphaModFix/>
          </a:blip>
          <a:srcRect b="0" l="6155" r="6155" t="0"/>
          <a:stretch/>
        </p:blipFill>
        <p:spPr>
          <a:xfrm>
            <a:off x="2149863" y="5261300"/>
            <a:ext cx="1602852" cy="182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62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987733" y="3197866"/>
            <a:ext cx="1827804" cy="1827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62"/>
          <p:cNvPicPr preferRelativeResize="0"/>
          <p:nvPr/>
        </p:nvPicPr>
        <p:blipFill rotWithShape="1">
          <a:blip r:embed="rId19">
            <a:alphaModFix/>
          </a:blip>
          <a:srcRect b="0" l="12312" r="-8" t="0"/>
          <a:stretch/>
        </p:blipFill>
        <p:spPr>
          <a:xfrm>
            <a:off x="2149862" y="3197875"/>
            <a:ext cx="1602850" cy="182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/>
          <p:nvPr/>
        </p:nvSpPr>
        <p:spPr>
          <a:xfrm>
            <a:off x="1028700" y="4251960"/>
            <a:ext cx="16230600" cy="16783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 AIAS advances </a:t>
            </a:r>
            <a:r>
              <a:rPr b="1" i="0" lang="en-US" sz="4800" u="none" cap="none" strike="noStrike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leadership, design, and service</a:t>
            </a:r>
            <a:r>
              <a:rPr b="0" i="0" lang="en-US" sz="4800" u="none" cap="none" strike="noStrik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among architecture students</a:t>
            </a:r>
            <a:endParaRPr/>
          </a:p>
        </p:txBody>
      </p:sp>
      <p:pic>
        <p:nvPicPr>
          <p:cNvPr id="118" name="Google Shape;11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59300" y="9258300"/>
            <a:ext cx="865369" cy="89310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8"/>
          <p:cNvSpPr txBox="1"/>
          <p:nvPr/>
        </p:nvSpPr>
        <p:spPr>
          <a:xfrm>
            <a:off x="1028700" y="9388305"/>
            <a:ext cx="4255347" cy="5568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AIAS Mission Statement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Google Shape;565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77082" y="2287899"/>
            <a:ext cx="5533836" cy="5711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79CC7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 txBox="1"/>
          <p:nvPr/>
        </p:nvSpPr>
        <p:spPr>
          <a:xfrm>
            <a:off x="1130550" y="3665850"/>
            <a:ext cx="160269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HOW DOES THE AIAS ADVANCE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LEADERSHIP</a:t>
            </a:r>
            <a:r>
              <a:rPr b="1" i="0" lang="en-US" sz="8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DESIGN, AND SERVICE?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/>
          <p:nvPr/>
        </p:nvSpPr>
        <p:spPr>
          <a:xfrm>
            <a:off x="1028700" y="4257010"/>
            <a:ext cx="16230600" cy="17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 more </a:t>
            </a:r>
            <a:r>
              <a:rPr b="1" i="0" lang="en-US" sz="4800" u="none" cap="none" strike="noStrike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sustainable, healthy, and equitable</a:t>
            </a:r>
            <a:r>
              <a:rPr b="0" i="0" lang="en-US" sz="4800" u="none" cap="none" strike="noStrik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future through </a:t>
            </a:r>
            <a:endParaRPr/>
          </a:p>
          <a:p>
            <a:pPr indent="0" lvl="0" marL="0" marR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 empowerment of </a:t>
            </a:r>
            <a:r>
              <a:rPr b="1" i="0" lang="en-US" sz="4800" u="none" cap="none" strike="noStrike">
                <a:solidFill>
                  <a:srgbClr val="679CC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student voices, ideas, and actions.</a:t>
            </a:r>
            <a:endParaRPr b="1">
              <a:solidFill>
                <a:srgbClr val="679CC7"/>
              </a:solidFill>
            </a:endParaRPr>
          </a:p>
        </p:txBody>
      </p:sp>
      <p:pic>
        <p:nvPicPr>
          <p:cNvPr id="134" name="Google Shape;13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59300" y="9258300"/>
            <a:ext cx="865369" cy="89310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0"/>
          <p:cNvSpPr txBox="1"/>
          <p:nvPr/>
        </p:nvSpPr>
        <p:spPr>
          <a:xfrm>
            <a:off x="1028700" y="9388305"/>
            <a:ext cx="4255347" cy="5568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AIAS Vision Statement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79CC7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 txBox="1"/>
          <p:nvPr/>
        </p:nvSpPr>
        <p:spPr>
          <a:xfrm>
            <a:off x="4561051" y="4527750"/>
            <a:ext cx="91659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WHO IS THE AIAS?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2"/>
          <p:cNvPicPr preferRelativeResize="0"/>
          <p:nvPr/>
        </p:nvPicPr>
        <p:blipFill rotWithShape="1">
          <a:blip r:embed="rId3">
            <a:alphaModFix/>
          </a:blip>
          <a:srcRect b="7811" l="0" r="0" t="7812"/>
          <a:stretch/>
        </p:blipFill>
        <p:spPr>
          <a:xfrm>
            <a:off x="0" y="0"/>
            <a:ext cx="18288000" cy="1028699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2"/>
          <p:cNvSpPr txBox="1"/>
          <p:nvPr/>
        </p:nvSpPr>
        <p:spPr>
          <a:xfrm>
            <a:off x="5414246" y="4527750"/>
            <a:ext cx="7459500" cy="1231500"/>
          </a:xfrm>
          <a:prstGeom prst="rect">
            <a:avLst/>
          </a:prstGeom>
          <a:noFill/>
          <a:ln cap="flat" cmpd="sng" w="9525">
            <a:solidFill>
              <a:srgbClr val="F4F4F3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2580000" dist="66675">
              <a:srgbClr val="679CC7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chemeClr val="lt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THIS IS THE AIAS</a:t>
            </a:r>
            <a:endParaRPr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